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4.png" ContentType="image/png"/>
  <Override PartName="/ppt/media/image8.png" ContentType="image/png"/>
  <Override PartName="/ppt/media/image13.png" ContentType="image/png"/>
  <Override PartName="/ppt/media/image3.png" ContentType="image/png"/>
  <Override PartName="/ppt/media/image7.png" ContentType="image/png"/>
  <Override PartName="/ppt/media/image12.png" ContentType="image/png"/>
  <Override PartName="/ppt/media/image16.png" ContentType="image/png"/>
  <Override PartName="/ppt/media/image2.png" ContentType="image/png"/>
  <Override PartName="/ppt/media/image6.png" ContentType="image/png"/>
  <Override PartName="/ppt/media/image11.png" ContentType="image/png"/>
  <Override PartName="/ppt/media/image15.png" ContentType="image/png"/>
  <Override PartName="/ppt/media/image1.png" ContentType="image/png"/>
  <Override PartName="/ppt/media/image14.jpeg" ContentType="image/jpeg"/>
  <Override PartName="/ppt/media/image5.png" ContentType="image/png"/>
  <Override PartName="/ppt/media/image9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9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2.xml.rels" ContentType="application/vnd.openxmlformats-package.relationships+xml"/>
  <Override PartName="/ppt/slides/_rels/slide40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4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6198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640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6198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640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en-US" sz="3000">
                <a:solidFill>
                  <a:srgbClr val="575f6d"/>
                </a:solidFill>
                <a:latin typeface="Century Schoolbook"/>
              </a:rPr>
              <a:t>Címszöveg formátumának szerkesztéseMintacím szerkesztése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9098280" y="221760"/>
            <a:ext cx="2285640" cy="3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hu-HU">
                <a:solidFill>
                  <a:srgbClr val="000000"/>
                </a:solidFill>
                <a:latin typeface="Century Schoolbook"/>
              </a:rPr>
              <a:t>2016. 8. 15.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9097920" y="2544840"/>
            <a:ext cx="3657240" cy="38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feede8"/>
          </a:solidFill>
        </p:spPr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eede8"/>
            </a:solidFill>
            <a:round/>
          </a:ln>
        </p:spPr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rgbClr val="fec2ae"/>
            </a:solidFill>
            <a:round/>
          </a:ln>
        </p:spPr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2ae"/>
            </a:solidFill>
            <a:round/>
          </a:ln>
        </p:spPr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bIns="45000" lIns="90000" rIns="90000" tIns="45000"/>
          <a:p>
            <a:fld id="{C161B1C1-E1B1-4191-A1D1-11B161B1311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Második vázlatszint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Harmadik vázlatszint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Negyedik vázlatszint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Nyolcadik vázlatszint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Kilencedik vázlatszint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60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61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62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63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64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5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en-US" sz="3000">
                <a:solidFill>
                  <a:srgbClr val="575f6d"/>
                </a:solidFill>
                <a:latin typeface="Century Schoolbook"/>
              </a:rPr>
              <a:t>Címszöveg formátumának szerkesztéseMintacím szerkesztése</a:t>
            </a:r>
            <a:endParaRPr/>
          </a:p>
        </p:txBody>
      </p:sp>
      <p:sp>
        <p:nvSpPr>
          <p:cNvPr id="66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Vázlatszöveg formátumának szerkesztése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Második vázlatszint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Harmadik vázlatszint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Negyedik vázlatszint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Hetedik vázlatszint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Nyolcadik vázlatszint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Kilencedik vázlatszintMintaszöveg szerkesztése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Második szint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Harmadik szint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Negyedik szint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Ötödik szint</a:t>
            </a:r>
            <a:endParaRPr/>
          </a:p>
        </p:txBody>
      </p:sp>
      <p:sp>
        <p:nvSpPr>
          <p:cNvPr id="67" name="PlaceHolder 9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hu-HU">
                <a:solidFill>
                  <a:srgbClr val="000000"/>
                </a:solidFill>
                <a:latin typeface="Century Schoolbook"/>
              </a:rPr>
              <a:t>2016. 8. 15.</a:t>
            </a:r>
            <a:endParaRPr/>
          </a:p>
        </p:txBody>
      </p:sp>
      <p:sp>
        <p:nvSpPr>
          <p:cNvPr id="68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21E121-F1E1-4121-B1C1-814151C131A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sp>
        <p:nvSpPr>
          <p:cNvPr id="69" name="PlaceHolder 11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Hamburgi beszámoló 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2286000" y="5003280"/>
            <a:ext cx="6171840" cy="13712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endParaRPr/>
          </a:p>
        </p:txBody>
      </p:sp>
      <p:sp>
        <p:nvSpPr>
          <p:cNvPr id="104" name="TextShape 3"/>
          <p:cNvSpPr txBox="1"/>
          <p:nvPr/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bIns="45000" lIns="90000" rIns="90000" tIns="45000"/>
          <a:p>
            <a:fld id="{E1615161-A151-4181-A151-1121312141F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lang="en-US" sz="3000">
                <a:solidFill>
                  <a:srgbClr val="575f6d"/>
                </a:solidFill>
                <a:latin typeface="Century Schoolbook"/>
              </a:rPr>
              <a:t>„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Fachstelle=Zentralstelle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Ezeknek az embereknek rendelkezésükre áll az illetékes hivatal a „Fachstelle=Zentralstelle”. (Olyan illetékes állami hivatali szerv amely azoknak az embereknek nyújt segítséget akiket lakástalanság fenyeget) </a:t>
            </a:r>
            <a:endParaRPr/>
          </a:p>
          <a:p>
            <a:pPr algn="just"/>
            <a:endParaRPr/>
          </a:p>
        </p:txBody>
      </p:sp>
      <p:sp>
        <p:nvSpPr>
          <p:cNvPr id="13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A17131-C111-4101-A1F1-1191D141E19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Adatok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1143000"/>
            <a:ext cx="7467120" cy="53305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BASFI (Hamburgi Szociális hatóság) szerint: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5400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ember él lakás nélkül azok a hajléktalanok vagy lakásnélküliek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közösségi szálláshelyeken él 4401 lakásra jogosult ember és 3656 lakásjogosultság nélküli bevándorló (aktuálisan a menekült ügyi kérdés kapcsán  jelentősen több a számuk)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255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ember él állandó intézményekben § 68 SGB XII. alapján</a:t>
            </a:r>
            <a:endParaRPr/>
          </a:p>
          <a:p>
            <a:endParaRPr/>
          </a:p>
        </p:txBody>
      </p:sp>
      <p:sp>
        <p:nvSpPr>
          <p:cNvPr id="134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31E171-F141-4111-9151-D171B171D18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SZOCIÁLIS JUTTATÁSOK 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i="1" lang="en-US" sz="2400">
                <a:solidFill>
                  <a:srgbClr val="000000"/>
                </a:solidFill>
                <a:latin typeface="Century Schoolbook"/>
              </a:rPr>
              <a:t>Arbeitslosengeld I (ALG I)– munkanélküli segély I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Aki egy meghatározott időtartam alatt dolgozott, és eközben törvényes munkanélküli biztosítását fizette, igényt támaszthat ALG I.-re, mivel az egyén ezt „kigazdálkodta”. </a:t>
            </a:r>
            <a:endParaRPr/>
          </a:p>
          <a:p>
            <a:pPr algn="just"/>
            <a:endParaRPr/>
          </a:p>
        </p:txBody>
      </p:sp>
      <p:sp>
        <p:nvSpPr>
          <p:cNvPr id="137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11E101-C1C1-41D1-A151-01015121E15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Arbeitslosengeld II. – munkanélküli segély II: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közéletben Hartz IV-ként ismert államilag finanszírozott alapbiztosítás munkakeresők számára.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Azoknak jár, aki semmilyen, vagy nagyon kevés juttatást kapnak.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Így a munkavállalók igényt támaszthatnak az ALG II.-re,  ha a fizetésük nem elegendő ahhoz, hogy az életfenntartásukat, illetve megélhetési költségüket biztosítsák. </a:t>
            </a:r>
            <a:endParaRPr/>
          </a:p>
        </p:txBody>
      </p:sp>
      <p:sp>
        <p:nvSpPr>
          <p:cNvPr id="14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71E111-1151-4121-91A1-1191C191316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lang="en-US" sz="3000">
                <a:solidFill>
                  <a:srgbClr val="575f6d"/>
                </a:solidFill>
                <a:latin typeface="Century Schoolbook"/>
              </a:rPr>
              <a:t>Mi a különbség alg I. és alg 2. között?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míg az ALG I. biztosítás nyújtásáról szól, addig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az ALG II. a rászorulók számára állami segítségnyújtást jelent. </a:t>
            </a:r>
            <a:endParaRPr/>
          </a:p>
          <a:p>
            <a:pPr algn="just"/>
            <a:endParaRPr/>
          </a:p>
        </p:txBody>
      </p:sp>
      <p:sp>
        <p:nvSpPr>
          <p:cNvPr id="143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618101-9171-4121-9191-1171215131D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Juttatások mértéke 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Az ALG I. nagysága nem egy fix összeg, hanem az igénylő addigi jövedelméhez igazodik. Akinek nincs gyereke, annak az utolsó nettó keresetének a 60% a jár.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Akinek van gyereke, az az utolsó nettó keresetének a 67%-át kapja munkanélküli biztosításból.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Ezekhez a kifizetésekhez a betegbiztosítás, ápolási biztosítás, nyugdíjbiztosítás összegét is átvállalják. Sőt, még a magánbiztosítások költségét is bizonyos feltételek mellett átvállalják. Ez az eset áll fenn azoknál az egyéneknél, akik öt éve fizetik a munkanélküli biztosítást. </a:t>
            </a:r>
            <a:endParaRPr/>
          </a:p>
          <a:p>
            <a:pPr algn="just"/>
            <a:endParaRPr/>
          </a:p>
        </p:txBody>
      </p:sp>
      <p:sp>
        <p:nvSpPr>
          <p:cNvPr id="146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81C1F1-9161-41E1-9171-E11141D1D19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Az ALG II. fizetésének fix szabályai van. A gyerekekre - koruknak megfelelően - az ALG II. különböző összeget fizet. A juttatások nagysága függ a rászorultságtól.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Ezen felül van lehetőség kérelmezni más támogatási formát is. Például fogyatékossági támogatást is kérelmezhet az egyedül fogyatékos gyermeket nevelő, vagy várandós.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Az ALG II. a szállás, fűtés költségét is átvállalja, mindig a megadott feltételek keretei között. </a:t>
            </a:r>
            <a:endParaRPr/>
          </a:p>
          <a:p>
            <a:pPr algn="just"/>
            <a:r>
              <a:rPr b="1" i="1" lang="en-US" sz="2400">
                <a:solidFill>
                  <a:srgbClr val="000000"/>
                </a:solidFill>
                <a:latin typeface="Century Schoolbook"/>
              </a:rPr>
              <a:t> </a:t>
            </a:r>
            <a:endParaRPr/>
          </a:p>
          <a:p>
            <a:pPr algn="just"/>
            <a:endParaRPr/>
          </a:p>
        </p:txBody>
      </p:sp>
      <p:sp>
        <p:nvSpPr>
          <p:cNvPr id="149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31B1D1-B181-41B1-B1C1-B1A101C111A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en-US" sz="3000">
                <a:solidFill>
                  <a:srgbClr val="575f6d"/>
                </a:solidFill>
                <a:latin typeface="Century Schoolbook"/>
              </a:rPr>
              <a:t>Példa a megszerezhető támogatásokra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b="1" lang="en-US" sz="2400">
                <a:solidFill>
                  <a:srgbClr val="000000"/>
                </a:solidFill>
                <a:latin typeface="Century Schoolbook"/>
              </a:rPr>
              <a:t>Minden hónapban járó összeg: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Létfenntartás biztosításának szükségessége: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399,00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Euro (ALG II)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 u="sng">
                <a:solidFill>
                  <a:srgbClr val="000000"/>
                </a:solidFill>
                <a:latin typeface="Century Schoolbook"/>
              </a:rPr>
              <a:t>Szállás és fűtés szükségessége: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Lakbér: 350 Euro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Fűtés: 50 Euro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Rezsi: például víz, gáz stb. 50 Euro  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Összesen: 450 Euro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 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399,00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Euro + 450 Euro = </a:t>
            </a:r>
            <a:r>
              <a:rPr b="1" lang="en-US" sz="2400">
                <a:solidFill>
                  <a:srgbClr val="000000"/>
                </a:solidFill>
                <a:latin typeface="Century Schoolbook"/>
              </a:rPr>
              <a:t>849 Euro kapható minden hónapban.</a:t>
            </a:r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31B171-A1B1-41A1-8191-91B121A1D1D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Beköltözésénél egyszeri költség: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Ezek az összegek csak akkor állnak fenn, ha a bérlőnek nincsenek lakberendezési tárgyai (ő ugyanis lakástalanságból jön, ezért nincsenek), és még soha nem kapott pénzt lakás berendezésére.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Minden egyes esetben felülvizsgálják, hogy a létjogosultság fennáll-e.</a:t>
            </a:r>
            <a:endParaRPr/>
          </a:p>
          <a:p>
            <a:endParaRPr/>
          </a:p>
        </p:txBody>
      </p:sp>
      <p:sp>
        <p:nvSpPr>
          <p:cNvPr id="15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F13151-2151-4101-B1D1-51617111D1C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Első  berendezés összességében:  809 Euro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Tűzhely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Mosógép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Hűtőszekrény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Nappali, háló szoba, fürdőszoba, folyosó konyha 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Költözési költségek 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Felújítási költségek </a:t>
            </a:r>
            <a:endParaRPr/>
          </a:p>
          <a:p>
            <a:endParaRPr/>
          </a:p>
        </p:txBody>
      </p:sp>
      <p:sp>
        <p:nvSpPr>
          <p:cNvPr id="15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B161B1-E141-41E1-A181-B1D1E101811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lang="en-US" sz="3000">
                <a:solidFill>
                  <a:srgbClr val="575f6d"/>
                </a:solidFill>
                <a:latin typeface="Century Schoolbook"/>
              </a:rPr>
              <a:t>Hamburgi kikötő </a:t>
            </a:r>
            <a:endParaRPr/>
          </a:p>
        </p:txBody>
      </p:sp>
      <p:pic>
        <p:nvPicPr>
          <p:cNvPr descr="" id="10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643280" y="1857240"/>
            <a:ext cx="3428640" cy="3928680"/>
          </a:xfrm>
          <a:prstGeom prst="rect">
            <a:avLst/>
          </a:prstGeom>
        </p:spPr>
      </p:pic>
      <p:sp>
        <p:nvSpPr>
          <p:cNvPr id="10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3131D1-F1A1-41D1-B151-616151F1F19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 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BAB – Berufsausbildungsbeihilfe (szakképzési támogatás) , amit az kaphat, aki:</a:t>
            </a:r>
            <a:r>
              <a:rPr b="1" lang="en-US" sz="3000">
                <a:solidFill>
                  <a:srgbClr val="575f6d"/>
                </a:solidFill>
                <a:latin typeface="Century Schoolbook"/>
              </a:rPr>
              <a:t> 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első szakképzésben vesz részt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 a bérlő nem a szüleivel lakik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egy második szakképzést azonban csak akkor támogat, ha az első képzéssel nem tud megfelelő munkát találni, s ezzel a második képzéssel munkába állása biztosított lenne. </a:t>
            </a:r>
            <a:endParaRPr/>
          </a:p>
          <a:p>
            <a:pPr algn="just"/>
            <a:endParaRPr/>
          </a:p>
          <a:p>
            <a:endParaRPr/>
          </a:p>
        </p:txBody>
      </p:sp>
      <p:sp>
        <p:nvSpPr>
          <p:cNvPr id="16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510131-9121-4131-B151-81C1912101D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14200"/>
            <a:ext cx="7467120" cy="142848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 </a:t>
            </a:r>
            <a:r>
              <a:rPr b="1" i="1" lang="en-US" sz="2200">
                <a:solidFill>
                  <a:srgbClr val="575f6d"/>
                </a:solidFill>
                <a:latin typeface="Century Schoolbook"/>
              </a:rPr>
              <a:t>BAföG – Bundesausbildungsförderungsgesetz 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 </a:t>
            </a:r>
            <a:r>
              <a:rPr b="1" i="1" lang="en-US" sz="2200">
                <a:solidFill>
                  <a:srgbClr val="575f6d"/>
                </a:solidFill>
                <a:latin typeface="Century Schoolbook"/>
              </a:rPr>
              <a:t>(Szövetségi képzés támogatási forma, a magyar diákhitel megfelelője)</a:t>
            </a:r>
            <a:r>
              <a:rPr b="1" lang="en-US" sz="2200">
                <a:solidFill>
                  <a:srgbClr val="575f6d"/>
                </a:solidFill>
                <a:latin typeface="Century Schoolbook"/>
              </a:rPr>
              <a:t>: </a:t>
            </a:r>
            <a:r>
              <a:rPr lang="en-US" sz="22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Iskolai, egyetemi – főiskolai képzésre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támogatási összeg a képzőhelyhez és a szálláshoz igazodik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teljes támogatást nem kell visszafizetni, ha 10. osztálytól érvényes </a:t>
            </a:r>
            <a:endParaRPr/>
          </a:p>
          <a:p>
            <a:endParaRPr/>
          </a:p>
        </p:txBody>
      </p:sp>
      <p:sp>
        <p:nvSpPr>
          <p:cNvPr id="164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91A1D1-1111-41D1-A1A1-9121514111D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0"/>
            <a:ext cx="7467120" cy="14173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Wohnkostenzuschuss – lakástámogatási hozzájárulás: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Munkaügyi hivatalnál kell kérvényezni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Annak fizetik, aki nem kap lakhatási támogatást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Tehát a BAB, részben a BAföG esetén áll fenn a támogatás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67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91D1A1-9191-41B1-8171-B181C1F1013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Kindergeld, vagyis családi pótlék, ami 25 éves korig jár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b="1" i="1" lang="en-US" sz="2400">
                <a:solidFill>
                  <a:srgbClr val="000000"/>
                </a:solidFill>
                <a:latin typeface="Century Schoolbook"/>
              </a:rPr>
              <a:t>Mikor igényelheti a szakmát tanuló az ALGII? (munkanélküli segély II.:)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 9. osztályig van végzettsége (Haupschule: 5-től – 9. osztályig tartó iskola típus, ami a továbbtanulást nem teszi lehetővé)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Képzés előtt 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Kiiratkozáskor 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Részképzése van (szakképzés vagy felsőoktatás) 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Esti iskolában jár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Esti real iskolába, vagy esti gimnáziumba jár.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7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D10101-E1E1-41A1-B1D1-E1C101C1410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A Lawaetz csoport</a:t>
            </a:r>
            <a:r>
              <a:rPr b="1"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61C181-71C1-4111-B101-010161B1B1D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sp>
        <p:nvSpPr>
          <p:cNvPr id="173" name="TextShape 3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b="1" lang="en-US" sz="2400">
                <a:solidFill>
                  <a:srgbClr val="000000"/>
                </a:solidFill>
                <a:latin typeface="Century Schoolbook"/>
              </a:rPr>
              <a:t>Jelmondatuk: „Weil aller Anfang Wohnung ist” vagyis „Mert minden a lakással kezdődik!” .</a:t>
            </a:r>
            <a:endParaRPr/>
          </a:p>
          <a:p>
            <a:endParaRPr/>
          </a:p>
        </p:txBody>
      </p:sp>
      <p:pic>
        <p:nvPicPr>
          <p:cNvPr descr="" id="174" name="Kép 6"/>
          <p:cNvPicPr/>
          <p:nvPr/>
        </p:nvPicPr>
        <p:blipFill>
          <a:blip r:embed="rId1"/>
          <a:stretch>
            <a:fillRect/>
          </a:stretch>
        </p:blipFill>
        <p:spPr>
          <a:xfrm>
            <a:off x="3462480" y="2928960"/>
            <a:ext cx="3895560" cy="328572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en-US" sz="3000">
                <a:solidFill>
                  <a:srgbClr val="575f6d"/>
                </a:solidFill>
                <a:latin typeface="Century Schoolbook"/>
              </a:rPr>
              <a:t>A Lawaetz-Service GmbH fő feladata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szociális és kulturális hátrányok, valamint a kirekesztés elleni küzdelem.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társadalmi életben a szociális és kulturális integrációban való aktív részvétel lényeges előfeltétele a lakás.</a:t>
            </a:r>
            <a:endParaRPr/>
          </a:p>
          <a:p>
            <a:pPr algn="just"/>
            <a:r>
              <a:rPr lang="en-US" sz="2400">
                <a:solidFill>
                  <a:srgbClr val="000000"/>
                </a:solidFill>
                <a:latin typeface="Century Schoolbook"/>
              </a:rPr>
              <a:t> </a:t>
            </a:r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lakás alapvető feltétel ahhoz, hogy az egyén rendszeresen, megbízhatóan a munkahelyi követelményeknek eleget tudjon tenni, vagy egy képzést sikeresen el tudjon sajátítani. </a:t>
            </a:r>
            <a:endParaRPr/>
          </a:p>
        </p:txBody>
      </p:sp>
      <p:sp>
        <p:nvSpPr>
          <p:cNvPr id="177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E1A181-B1D1-4101-B111-8131110101B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Segít az embereknek a lakáskeresésben, hogy megtalálják számukra a megfelelő bérbeadót és egy hosszú távú bérleti jogviszonyt biztosítanak számukra, egyénre szabott bérleti viszonyt alakít ki. </a:t>
            </a:r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Lawaetz mint kapcsolattartó személy vállal szerepet, amennyiben problémák lépnek fel bármelyik bérleti viszonyban. 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azért dolgozik, hogy csökkentse vagy elkerülje azokat a helyzeteket, hogy az emberek lakás nélkül legyenek. </a:t>
            </a:r>
            <a:endParaRPr/>
          </a:p>
          <a:p>
            <a:endParaRPr/>
          </a:p>
        </p:txBody>
      </p:sp>
      <p:sp>
        <p:nvSpPr>
          <p:cNvPr id="18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313101-1141-4131-A1C1-01316141F18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munkájuk fő tevékenysége a lakás keresése, a bérbeadó és a bérlő közötti kapcsolat kialakítása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Szorosan együttműködik a lakástalanokkal, hajléktalanokkal, fiatalokkal, és a fogyatékosokat ellátó szervezetekkel</a:t>
            </a:r>
            <a:endParaRPr/>
          </a:p>
        </p:txBody>
      </p:sp>
      <p:sp>
        <p:nvSpPr>
          <p:cNvPr id="183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61F101-6181-41C1-B111-E1616121112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just"/>
            <a:r>
              <a:rPr b="1" lang="en-US" sz="3000">
                <a:solidFill>
                  <a:srgbClr val="575f6d"/>
                </a:solidFill>
                <a:latin typeface="Century Schoolbook"/>
              </a:rPr>
              <a:t>A „Jugend &amp; Wohnen”,  vagyis a „Fiatalok és lakások” program</a:t>
            </a:r>
            <a:r>
              <a:rPr b="1"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„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Szociális családi integráció Hatósággal”, és segítséget nyújtanak a fiataloknak a lakhatáshoz jutásban.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mai napig kb. 1800 bérleti viszonyt létesítettek.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Az olcsó, 1-2,5 szobás lakásokra van leginkább kereslet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céljuk, hogy támogassák a bérlőiket abban, hogy megfeleljenek a munkahelyi követelményeknek, hogy tovább képezzék magukat és sikeresen be is fejezzék a képzést.</a:t>
            </a:r>
            <a:endParaRPr/>
          </a:p>
        </p:txBody>
      </p:sp>
      <p:sp>
        <p:nvSpPr>
          <p:cNvPr id="186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F111F1-6141-4191-9111-4161F131E15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0"/>
            <a:ext cx="7467120" cy="14173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en-US" sz="3000">
                <a:solidFill>
                  <a:srgbClr val="575f6d"/>
                </a:solidFill>
                <a:latin typeface="Century Schoolbook"/>
              </a:rPr>
              <a:t>„</a:t>
            </a:r>
            <a:r>
              <a:rPr b="1" lang="en-US" sz="3000">
                <a:solidFill>
                  <a:srgbClr val="575f6d"/>
                </a:solidFill>
                <a:latin typeface="Century Schoolbook"/>
              </a:rPr>
              <a:t>Viviena – Wohnung für Frauen” vagyis a  „Lakás asszonyok számára” program</a:t>
            </a:r>
            <a:r>
              <a:rPr b="1"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lakásszerzésnek a fő célja az integráció elősegítése egy új lakókörnyezetben.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projekt igazodik azokhoz a gyermekes asszonyokhoz, akiknek utolsó lakhelyük Schleswig-Holstein vagy Hamburg volt és legalább három hónapja nem találtak lakást Hamburgban. 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Tanácsadási szerződésen keresztül a bérbeadási folyamatot végigkövetik, a bérleti szerződést megkötik az asszonyokkal, és legalább két hónapig kísérik őket. </a:t>
            </a:r>
            <a:endParaRPr/>
          </a:p>
          <a:p>
            <a:endParaRPr/>
          </a:p>
        </p:txBody>
      </p:sp>
      <p:sp>
        <p:nvSpPr>
          <p:cNvPr id="189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E171A1-B1B1-4101-9191-7171411131B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lang="en-US" sz="3000">
                <a:solidFill>
                  <a:srgbClr val="575f6d"/>
                </a:solidFill>
                <a:latin typeface="Century Schoolbook"/>
              </a:rPr>
              <a:t>Hamburg rövid bemutatása 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Hamburgnak 1,7 millió lakója van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en-US" sz="2400">
                <a:solidFill>
                  <a:srgbClr val="000000"/>
                </a:solidFill>
                <a:latin typeface="Century Schoolbook"/>
              </a:rPr>
              <a:t>Etnikai összetétel: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város lakosságának 85%-a német állampolgár, míg a külföldiek aránya 15%, amely negyedmillió embert jelent.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Közöttük legtöbben a törökök (60 000), a lengyelek (20 000) és a szerbek (18 000). </a:t>
            </a:r>
            <a:endParaRPr/>
          </a:p>
        </p:txBody>
      </p:sp>
      <p:sp>
        <p:nvSpPr>
          <p:cNvPr id="11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21B121-3141-41B1-91D1-714131F1411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Támogatják őket akkor is, ha például az ügyintézésbe elakadnak, esetleg jogi útvesztőkben vesznek el, és a bérbevételt érintő folyamatban nyújtanak segítséget, szükség szerint.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Két évig tudják a bérlőt és a bérbeadót alkalmazni, abban az esetben, ha nehézségek adódnak a bérleti jogviszonyban. </a:t>
            </a:r>
            <a:endParaRPr/>
          </a:p>
          <a:p>
            <a:pPr algn="just"/>
            <a:endParaRPr/>
          </a:p>
          <a:p>
            <a:pPr algn="just"/>
            <a:endParaRPr/>
          </a:p>
        </p:txBody>
      </p:sp>
      <p:sp>
        <p:nvSpPr>
          <p:cNvPr id="192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710131-0131-4161-81A1-C191D11121C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7467120" cy="1439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"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Wohnprojekt Soziale Wohnungsverwaltung”, vagyis szociális lakásprojekt lakáskezelés 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buSzPct val="70000"/>
              <a:buFont charset="2" typeface="Wingdings"/>
              <a:buChar char=""/>
            </a:pPr>
            <a:r>
              <a:rPr b="1" lang="en-US" sz="2400">
                <a:solidFill>
                  <a:srgbClr val="000000"/>
                </a:solidFill>
                <a:latin typeface="Century Schoolbook"/>
              </a:rPr>
              <a:t>Férfiak számára szervezett program</a:t>
            </a:r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Négy lakás áll a bérlők rendelkezésére, amelyek a SAGA tulajdonában vannak, de a Lawaetz a főbérlő. A jelentkezők a nyitott szálláshelyekről érkeznek. 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Hat hónapos szerződést kötnek, ami szükség esetén három hónappal meghosszabbítható, de maximum egy évig lakhatnak benne.</a:t>
            </a:r>
            <a:endParaRPr/>
          </a:p>
        </p:txBody>
      </p:sp>
      <p:sp>
        <p:nvSpPr>
          <p:cNvPr id="19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013111-4141-4171-A1E1-41011111510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Ez egy lépcsőfok az önálló lakhatás felé. Egy lakásban három férfit szállásolnak el, és hat hónap áll a rendelkezésükre, hogy lakást keressenek. Ha egyedül nem találnak, kérhetik az alapítvány segítségét. </a:t>
            </a:r>
            <a:endParaRPr/>
          </a:p>
          <a:p>
            <a:endParaRPr/>
          </a:p>
        </p:txBody>
      </p:sp>
      <p:sp>
        <p:nvSpPr>
          <p:cNvPr id="19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5101B1-71D1-4141-A131-81D1A1C1F1F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199" name="Kép 4"/>
          <p:cNvPicPr/>
          <p:nvPr/>
        </p:nvPicPr>
        <p:blipFill>
          <a:blip r:embed="rId1"/>
          <a:stretch>
            <a:fillRect/>
          </a:stretch>
        </p:blipFill>
        <p:spPr>
          <a:xfrm>
            <a:off x="4714920" y="3286080"/>
            <a:ext cx="3142800" cy="2728440"/>
          </a:xfrm>
          <a:prstGeom prst="rect">
            <a:avLst/>
          </a:prstGeom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Egy példa a SAGA által kínált lakásról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B1F141-F1C1-4191-A161-71C13141917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202" name="Kép 5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928800"/>
            <a:ext cx="2285640" cy="2857320"/>
          </a:xfrm>
          <a:prstGeom prst="rect">
            <a:avLst/>
          </a:prstGeom>
        </p:spPr>
      </p:pic>
      <p:pic>
        <p:nvPicPr>
          <p:cNvPr descr="" id="203" name="Kép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00240" y="1143000"/>
            <a:ext cx="2518920" cy="2785680"/>
          </a:xfrm>
          <a:prstGeom prst="rect">
            <a:avLst/>
          </a:prstGeom>
        </p:spPr>
      </p:pic>
      <p:pic>
        <p:nvPicPr>
          <p:cNvPr descr="" id="204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428760" y="4357800"/>
            <a:ext cx="4142880" cy="2071440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Sachsenwaldau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457200" y="928800"/>
            <a:ext cx="7972200" cy="55450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endParaRPr/>
          </a:p>
          <a:p>
            <a:pPr algn="just"/>
            <a:endParaRPr/>
          </a:p>
          <a:p>
            <a:pPr algn="just"/>
            <a:endParaRPr/>
          </a:p>
          <a:p>
            <a:pPr algn="just"/>
            <a:endParaRPr/>
          </a:p>
          <a:p>
            <a:pPr algn="just"/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Rehabilitációs Intézmény szenvedélybetegek számára. 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160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fős férőhelyes Hamburg szélén fekszik Schleswig-Holstein vidékies környezetében, a Reinbek melletti Sachsenwaldauban. </a:t>
            </a:r>
            <a:endParaRPr/>
          </a:p>
          <a:p>
            <a:pPr algn="just"/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endParaRPr/>
          </a:p>
          <a:p>
            <a:pPr algn="just"/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Kb. 17.000 m2 területen helyezkedik el.</a:t>
            </a:r>
            <a:endParaRPr/>
          </a:p>
          <a:p>
            <a:pPr algn="just"/>
            <a:endParaRPr/>
          </a:p>
          <a:p>
            <a:pPr algn="just"/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endParaRPr/>
          </a:p>
        </p:txBody>
      </p:sp>
      <p:sp>
        <p:nvSpPr>
          <p:cNvPr id="207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117111-2121-4111-9121-91C16141C1C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208" name="Kép 5"/>
          <p:cNvPicPr/>
          <p:nvPr/>
        </p:nvPicPr>
        <p:blipFill>
          <a:blip r:embed="rId1"/>
          <a:stretch>
            <a:fillRect/>
          </a:stretch>
        </p:blipFill>
        <p:spPr>
          <a:xfrm>
            <a:off x="5500800" y="1000080"/>
            <a:ext cx="2642760" cy="2142720"/>
          </a:xfrm>
          <a:prstGeom prst="rect">
            <a:avLst/>
          </a:prstGeom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en-US" sz="3000">
                <a:solidFill>
                  <a:srgbClr val="575f6d"/>
                </a:solidFill>
                <a:latin typeface="Century Schoolbook"/>
              </a:rPr>
              <a:t>Kerti munkák,növények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311100-7181-4171-A121-11111191518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21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1714320"/>
            <a:ext cx="3428640" cy="4571640"/>
          </a:xfrm>
          <a:prstGeom prst="rect">
            <a:avLst/>
          </a:prstGeom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en-US" sz="3000">
                <a:solidFill>
                  <a:srgbClr val="575f6d"/>
                </a:solidFill>
                <a:latin typeface="Century Schoolbook"/>
              </a:rPr>
              <a:t>Kliensek által készített termékek 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518191-B1D1-4181-A1B1-C1C1E131A12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21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071880" y="1714320"/>
            <a:ext cx="2499840" cy="3928680"/>
          </a:xfrm>
          <a:prstGeom prst="rect">
            <a:avLst/>
          </a:prstGeom>
        </p:spPr>
      </p:pic>
      <p:pic>
        <p:nvPicPr>
          <p:cNvPr descr="" id="21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500120"/>
            <a:ext cx="2642760" cy="4571640"/>
          </a:xfrm>
          <a:prstGeom prst="rect">
            <a:avLst/>
          </a:prstGeom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1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610171-C111-41F1-9161-A1A101C1E1B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21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643120" y="1571760"/>
            <a:ext cx="2214360" cy="3928680"/>
          </a:xfrm>
          <a:prstGeom prst="rect">
            <a:avLst/>
          </a:prstGeom>
        </p:spPr>
      </p:pic>
      <p:pic>
        <p:nvPicPr>
          <p:cNvPr descr="" id="21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1643040"/>
            <a:ext cx="2071440" cy="4571640"/>
          </a:xfrm>
          <a:prstGeom prst="rect">
            <a:avLst/>
          </a:prstGeom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A14171-F161-4161-B1E1-0111D1B1C19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222" name="Kép 5"/>
          <p:cNvPicPr/>
          <p:nvPr/>
        </p:nvPicPr>
        <p:blipFill>
          <a:blip r:embed="rId1"/>
          <a:stretch>
            <a:fillRect/>
          </a:stretch>
        </p:blipFill>
        <p:spPr>
          <a:xfrm>
            <a:off x="5500800" y="1500120"/>
            <a:ext cx="2999880" cy="3785760"/>
          </a:xfrm>
          <a:prstGeom prst="rect">
            <a:avLst/>
          </a:prstGeom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PIK AS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3191C1-C1C1-4161-81A1-31516161410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sp>
        <p:nvSpPr>
          <p:cNvPr id="225" name="CustomShape 3"/>
          <p:cNvSpPr/>
          <p:nvPr/>
        </p:nvSpPr>
        <p:spPr>
          <a:xfrm>
            <a:off x="1643040" y="2286000"/>
            <a:ext cx="184320" cy="369000"/>
          </a:xfrm>
          <a:prstGeom prst="rect">
            <a:avLst/>
          </a:prstGeom>
        </p:spPr>
      </p:sp>
      <p:sp>
        <p:nvSpPr>
          <p:cNvPr id="226" name="TextShape 4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„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Pik As”. Ez egy hajléktalan férfi szállóhely, ahová egész Hamburgból lehet jönni. Pik As a város legnagyobb hajléktalan szállója, és a legrégebbi egész Németországban. 210 ember feje fölé kerül fedél, télen kétszer ennyi egyén.</a:t>
            </a:r>
            <a:endParaRPr/>
          </a:p>
          <a:p>
            <a:pPr algn="just"/>
            <a:endParaRPr/>
          </a:p>
        </p:txBody>
      </p:sp>
      <p:pic>
        <p:nvPicPr>
          <p:cNvPr descr="" id="227" name="Kép 8"/>
          <p:cNvPicPr/>
          <p:nvPr/>
        </p:nvPicPr>
        <p:blipFill>
          <a:blip r:embed="rId1"/>
          <a:stretch>
            <a:fillRect/>
          </a:stretch>
        </p:blipFill>
        <p:spPr>
          <a:xfrm>
            <a:off x="4500720" y="3714840"/>
            <a:ext cx="3452400" cy="23569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Hamburgban él Németország legnagyobb afgán közössége, 14 000 fő.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Jelentős még az irániak, portugálok, görögök, ghánaiak, oroszok, olaszok, amerikaiak és a kínaiak száma.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Hamburgban 2004-ben 800 magyar élt.</a:t>
            </a:r>
            <a:endParaRPr/>
          </a:p>
          <a:p>
            <a:endParaRPr/>
          </a:p>
        </p:txBody>
      </p:sp>
      <p:sp>
        <p:nvSpPr>
          <p:cNvPr id="113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81D1A1-61F1-4161-91D1-D1411101712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74680"/>
            <a:ext cx="7467120" cy="136800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Utcai szociális munka a hamburgi belvárosban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hamburgi belvárosban két utcai szociális munkás dolgozik, akik a hajléktalan embereket az utcán „helyben” felkeresik, tanácsokat adnak nekik, és szociális intézményekhez, hivatalokhoz, hatóságokhoz vagy orvosokhoz kísérik őket.</a:t>
            </a:r>
            <a:endParaRPr/>
          </a:p>
          <a:p>
            <a:pPr algn="just"/>
            <a:endParaRPr/>
          </a:p>
        </p:txBody>
      </p:sp>
      <p:sp>
        <p:nvSpPr>
          <p:cNvPr id="23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61D121-F1D1-41D1-B111-D101C191610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  <p:pic>
        <p:nvPicPr>
          <p:cNvPr descr="" id="231" name="Kép 4"/>
          <p:cNvPicPr/>
          <p:nvPr/>
        </p:nvPicPr>
        <p:blipFill>
          <a:blip r:embed="rId1"/>
          <a:stretch>
            <a:fillRect/>
          </a:stretch>
        </p:blipFill>
        <p:spPr>
          <a:xfrm>
            <a:off x="4857840" y="3643200"/>
            <a:ext cx="3195360" cy="2642760"/>
          </a:xfrm>
          <a:prstGeom prst="rect">
            <a:avLst/>
          </a:prstGeom>
        </p:spPr>
      </p:pic>
      <p:pic>
        <p:nvPicPr>
          <p:cNvPr descr="" id="232" name="Kép 5"/>
          <p:cNvPicPr/>
          <p:nvPr/>
        </p:nvPicPr>
        <p:blipFill>
          <a:blip r:embed="rId2"/>
          <a:stretch>
            <a:fillRect/>
          </a:stretch>
        </p:blipFill>
        <p:spPr>
          <a:xfrm>
            <a:off x="857160" y="3786120"/>
            <a:ext cx="3571560" cy="2428560"/>
          </a:xfrm>
          <a:prstGeom prst="rect">
            <a:avLst/>
          </a:prstGeom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285840"/>
            <a:ext cx="7467120" cy="113148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i="1" lang="en-US" sz="3000">
                <a:solidFill>
                  <a:srgbClr val="575f6d"/>
                </a:solidFill>
                <a:latin typeface="Century Schoolbook"/>
              </a:rPr>
              <a:t> 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457200" y="428760"/>
            <a:ext cx="7467120" cy="60451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Hamburg belvárosában található a Karitász Iroda, ahol lehetőség nyílik ingyenes orvosi vizsgálatra az utcán élő emberek számára. </a:t>
            </a:r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Nyitvatartási idő az ajtóra van kitűzve, több nyelven szerepelnek rajta az ezzel kapcsolatos információk.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Karitász Iroda további funkciója, hogy az utcán alvó hajléktalanok hálózsákjait megőrizzék.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Reggel leadják és este magukhoz veszik, hogy napközben ne kelljen magukkal cipelniük. Hamburgban kb. 2000 ember alszik az utcán</a:t>
            </a:r>
            <a:endParaRPr/>
          </a:p>
        </p:txBody>
      </p:sp>
      <p:sp>
        <p:nvSpPr>
          <p:cNvPr id="23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A16121-F141-4101-91F1-01714191E14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500040" y="-571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457200" y="714240"/>
            <a:ext cx="7467120" cy="57592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november 1-től március 31-ig plusz szálláshelyek állnak rendelkezésre.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Szálláshelyek vannak például kétágyas konténerekben, templomi közösségekben, főiskoláknál, és további szálláshelyeket a különböző városrészekben is felkínálnak.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Segélykérő helye is van a lakástalan keleti-európai polgároknak.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Ennek a segélykérő helynek a neve „PLATA”. Ez a hely támogatja azokat a kelet-európai polgárokat, akiknek nincsen betegbiztosításuk, vagy nem jutnak orvosi ellátáshoz. A munkatársak beszélnek bolgárul, románul, angolul, oroszul és lengyelül. </a:t>
            </a:r>
            <a:endParaRPr/>
          </a:p>
          <a:p>
            <a:pPr algn="just"/>
            <a:endParaRPr/>
          </a:p>
        </p:txBody>
      </p:sp>
      <p:sp>
        <p:nvSpPr>
          <p:cNvPr id="23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716181-7151-4181-A181-B141F1B161B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endParaRPr/>
          </a:p>
          <a:p>
            <a:pPr algn="ctr">
              <a:buSzPct val="70000"/>
              <a:buFont charset="2" typeface="Wingdings"/>
              <a:buChar char=""/>
            </a:pPr>
            <a:r>
              <a:rPr lang="en-US" sz="2800">
                <a:solidFill>
                  <a:srgbClr val="000000"/>
                </a:solidFill>
                <a:latin typeface="Century Schoolbook"/>
              </a:rPr>
              <a:t>Köszönöm a figyelmet!</a:t>
            </a:r>
            <a:endParaRPr/>
          </a:p>
        </p:txBody>
      </p:sp>
      <p:sp>
        <p:nvSpPr>
          <p:cNvPr id="24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71F111-01D1-41A1-B171-81A15101415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Hamburgot hét kerületre (Bezirk) osztjuk.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Mitte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Altona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Eimsbüttel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Nord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Wandsbek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Bergedorf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Harburg</a:t>
            </a:r>
            <a:endParaRPr/>
          </a:p>
          <a:p>
            <a:endParaRPr/>
          </a:p>
        </p:txBody>
      </p:sp>
      <p:sp>
        <p:nvSpPr>
          <p:cNvPr id="116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F10191-F191-4101-8121-0181C1C1C13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just"/>
            <a:r>
              <a:rPr b="1" lang="en-US" sz="3000">
                <a:solidFill>
                  <a:srgbClr val="575f6d"/>
                </a:solidFill>
                <a:latin typeface="Century Schoolbook"/>
              </a:rPr>
              <a:t>Információk a hamburgi lakás piacról</a:t>
            </a:r>
            <a:r>
              <a:rPr b="1"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Kb. 1,7 millió lakosa van Hamburgnak </a:t>
            </a:r>
            <a:endParaRPr/>
          </a:p>
          <a:p>
            <a:pPr algn="just"/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a lakosság  száma  nő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50%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fölötti az egyszemélyes háztartás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Szociális és gazdasági szakadék van a szegények és a gazdagok között, azaz nagy az egyenlőtlenség a különböző szociális csoportok között. </a:t>
            </a:r>
            <a:endParaRPr/>
          </a:p>
          <a:p>
            <a:endParaRPr/>
          </a:p>
        </p:txBody>
      </p:sp>
      <p:sp>
        <p:nvSpPr>
          <p:cNvPr id="119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816181-9181-4121-81F1-013181E1B13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lang="en-US" sz="3000">
                <a:solidFill>
                  <a:srgbClr val="575f6d"/>
                </a:solidFill>
                <a:latin typeface="Century Schoolbook"/>
              </a:rPr>
              <a:t>Tulajdonosok szerinti lakás ingatlanok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Lakásállomány összességében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 kb.925.000 (100%)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Magántulajdon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 kb.666.000 (71%)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SAGA GWG tulajdona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 kb.130.000 (14%)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Lakásszövetkezet tulajdona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Century Schoolbook"/>
              </a:rPr>
              <a:t>   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kb. 128.000 (14%)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FHH tulajdona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	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 (0,2%)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22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31E151-E1F1-4191-B111-61C131A141C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en-US" sz="3000">
                <a:solidFill>
                  <a:srgbClr val="575f6d"/>
                </a:solidFill>
                <a:latin typeface="Century Schoolbook"/>
              </a:rPr>
              <a:t>Átlag bérleti díj (2014 adatok)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Egy szabványos (privát)75 m3  lakás 9,70 Euro /m2 nettó „kalt” rezsi nélkül 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en-US" sz="2400">
                <a:solidFill>
                  <a:srgbClr val="000000"/>
                </a:solidFill>
                <a:latin typeface="Century Schoolbook"/>
              </a:rPr>
              <a:t>Lakásszövetkezeti (SAGA)  6,03 Euro/m2 rezsi nélkül </a:t>
            </a:r>
            <a:endParaRPr/>
          </a:p>
          <a:p>
            <a:endParaRPr/>
          </a:p>
        </p:txBody>
      </p:sp>
      <p:sp>
        <p:nvSpPr>
          <p:cNvPr id="12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A171C1-2131-4161-A161-1161E15151A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0"/>
            <a:ext cx="7543440" cy="14173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en-US" sz="3000">
                <a:solidFill>
                  <a:srgbClr val="575f6d"/>
                </a:solidFill>
                <a:latin typeface="Century Schoolbook"/>
              </a:rPr>
              <a:t>Lakástalanság, hajléktalanság Hamburgban: DEFINÍCIÓ </a:t>
            </a:r>
            <a:r>
              <a:rPr lang="en-US" sz="30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en-US" sz="2400" u="sng">
                <a:solidFill>
                  <a:srgbClr val="000000"/>
                </a:solidFill>
                <a:latin typeface="Century Schoolbook"/>
              </a:rPr>
              <a:t>„</a:t>
            </a:r>
            <a:r>
              <a:rPr lang="en-US" sz="2400" u="sng">
                <a:solidFill>
                  <a:srgbClr val="000000"/>
                </a:solidFill>
                <a:latin typeface="Century Schoolbook"/>
              </a:rPr>
              <a:t>Obdachlos”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azok az emberek akik az utcán élnek nem egy szálláshelyen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 u="sng">
                <a:solidFill>
                  <a:srgbClr val="000000"/>
                </a:solidFill>
                <a:latin typeface="Century Schoolbook"/>
              </a:rPr>
              <a:t>„</a:t>
            </a:r>
            <a:r>
              <a:rPr lang="en-US" sz="2400" u="sng">
                <a:solidFill>
                  <a:srgbClr val="000000"/>
                </a:solidFill>
                <a:latin typeface="Century Schoolbook"/>
              </a:rPr>
              <a:t>Wohnungslos”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 azok az emberek (lakástalanok) akik semmilyen bérleti szereződéssel nem rendelkeznek és lakótérrel sem rendelkeznek, hajléktalan szálláson élnek</a:t>
            </a:r>
            <a:endParaRPr/>
          </a:p>
          <a:p>
            <a:endParaRPr/>
          </a:p>
          <a:p>
            <a:pPr algn="just">
              <a:buSzPct val="70000"/>
              <a:buFont charset="2" typeface="Wingdings"/>
              <a:buChar char=""/>
            </a:pPr>
            <a:r>
              <a:rPr lang="en-US" sz="2400" u="sng">
                <a:solidFill>
                  <a:srgbClr val="000000"/>
                </a:solidFill>
                <a:latin typeface="Century Schoolbook"/>
              </a:rPr>
              <a:t>„</a:t>
            </a:r>
            <a:r>
              <a:rPr lang="en-US" sz="2400" u="sng">
                <a:solidFill>
                  <a:srgbClr val="000000"/>
                </a:solidFill>
                <a:latin typeface="Century Schoolbook"/>
              </a:rPr>
              <a:t>Wohnungsnotfälle” </a:t>
            </a:r>
            <a:r>
              <a:rPr lang="en-US" sz="2400">
                <a:solidFill>
                  <a:srgbClr val="000000"/>
                </a:solidFill>
                <a:latin typeface="Century Schoolbook"/>
              </a:rPr>
              <a:t>azok a szükséglakásban élő emberek akik aktuálisan hajléktalanok közvetlenül a lakástalanság fenyegeti őket, vagy elfogadhatatlan lakás viszonyok között élnek. </a:t>
            </a:r>
            <a:endParaRPr/>
          </a:p>
          <a:p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C19171-31D1-4131-8121-A1B19171C121}" type="slidenum">
              <a:rPr lang="hu-HU">
                <a:solidFill>
                  <a:srgbClr val="000000"/>
                </a:solidFill>
                <a:latin typeface="Century Schoolbook"/>
              </a:rPr>
              <a:t>&lt;szám&gt;</a:t>
            </a:fld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