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9.xml.rels" ContentType="application/vnd.openxmlformats-package.relationships+xml"/>
  <Override PartName="/ppt/notesSlides/notesSlide9.xml" ContentType="application/vnd.openxmlformats-officedocument.presentationml.notesSlid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_rels/slideLayout3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9.xml.rels" ContentType="application/vnd.openxmlformats-package.relationships+xml"/>
  <Override PartName="/ppt/slides/_rels/slide22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hu-HU"/>
              <a:t>A jegyzetformátum szerkesztéséhez kattintson ide</a:t>
            </a:r>
            <a:endParaRPr/>
          </a:p>
        </p:txBody>
      </p:sp>
      <p:sp>
        <p:nvSpPr>
          <p:cNvPr id="18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hu-HU"/>
              <a:t>&lt;élőfej&gt;</a:t>
            </a:r>
            <a:endParaRPr/>
          </a:p>
        </p:txBody>
      </p:sp>
      <p:sp>
        <p:nvSpPr>
          <p:cNvPr id="187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hu-HU"/>
              <a:t>&lt;dátum/idő&gt;</a:t>
            </a:r>
            <a:endParaRPr/>
          </a:p>
        </p:txBody>
      </p:sp>
      <p:sp>
        <p:nvSpPr>
          <p:cNvPr id="188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hu-HU"/>
              <a:t>&lt;élőláb&gt;</a:t>
            </a:r>
            <a:endParaRPr/>
          </a:p>
        </p:txBody>
      </p:sp>
      <p:sp>
        <p:nvSpPr>
          <p:cNvPr id="189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81816141-5131-41C1-9131-A1C1E1113161}" type="slidenum">
              <a:rPr lang="hu-HU"/>
              <a:t>&lt;szám&gt;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35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0181D1E1-C161-41B1-9101-3151E131B171}" type="slidenum">
              <a:rPr lang="hu-HU">
                <a:solidFill>
                  <a:srgbClr val="000000"/>
                </a:solidFill>
                <a:latin typeface="+mn-lt"/>
                <a:ea typeface="+mn-ea"/>
              </a:rPr>
              <a:t>&lt;szám&gt;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66776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787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6776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73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466776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787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66776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73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66776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4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787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466776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73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0" name="PlaceHolder 4"/>
          <p:cNvSpPr>
            <a:spLocks noGrp="1"/>
          </p:cNvSpPr>
          <p:nvPr>
            <p:ph type="body"/>
          </p:nvPr>
        </p:nvSpPr>
        <p:spPr>
          <a:xfrm>
            <a:off x="466776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1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787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345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67760" y="447768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67760" y="2675520"/>
            <a:ext cx="36147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7360" cy="164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fmla="val 672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</p:spPr>
      </p:sp>
      <p:sp>
        <p:nvSpPr>
          <p:cNvPr id="1" name="CustomShape 2"/>
          <p:cNvSpPr/>
          <p:nvPr/>
        </p:nvSpPr>
        <p:spPr>
          <a:xfrm>
            <a:off x="6047280" y="1824480"/>
            <a:ext cx="2876040" cy="71352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2" name="CustomShape 3"/>
          <p:cNvSpPr/>
          <p:nvPr/>
        </p:nvSpPr>
        <p:spPr>
          <a:xfrm>
            <a:off x="2619360" y="1696320"/>
            <a:ext cx="5544000" cy="84960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3" name="CustomShape 4"/>
          <p:cNvSpPr/>
          <p:nvPr/>
        </p:nvSpPr>
        <p:spPr>
          <a:xfrm>
            <a:off x="2828880" y="1708560"/>
            <a:ext cx="5467680" cy="77400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4" name="CustomShape 5"/>
          <p:cNvSpPr/>
          <p:nvPr/>
        </p:nvSpPr>
        <p:spPr>
          <a:xfrm>
            <a:off x="5609520" y="1694880"/>
            <a:ext cx="3307680" cy="65124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5" name="CustomShape 6"/>
          <p:cNvSpPr/>
          <p:nvPr/>
        </p:nvSpPr>
        <p:spPr>
          <a:xfrm>
            <a:off x="211680" y="1679400"/>
            <a:ext cx="8723160" cy="1329480"/>
          </a:xfrm>
          <a:prstGeom prst="rect">
            <a:avLst/>
          </a:prstGeom>
        </p:spPr>
      </p:sp>
      <p:sp>
        <p:nvSpPr>
          <p:cNvPr id="6" name="CustomShape 7"/>
          <p:cNvSpPr/>
          <p:nvPr/>
        </p:nvSpPr>
        <p:spPr>
          <a:xfrm>
            <a:off x="228600" y="228600"/>
            <a:ext cx="8695440" cy="6034680"/>
          </a:xfrm>
          <a:prstGeom prst="roundRect">
            <a:avLst>
              <a:gd fmla="val 254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</p:spPr>
      </p:sp>
      <p:sp>
        <p:nvSpPr>
          <p:cNvPr id="7" name="CustomShape 8"/>
          <p:cNvSpPr/>
          <p:nvPr/>
        </p:nvSpPr>
        <p:spPr>
          <a:xfrm>
            <a:off x="6054840" y="5499360"/>
            <a:ext cx="2879640" cy="71460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8" name="CustomShape 9"/>
          <p:cNvSpPr/>
          <p:nvPr/>
        </p:nvSpPr>
        <p:spPr>
          <a:xfrm>
            <a:off x="2622240" y="5370840"/>
            <a:ext cx="5551200" cy="85104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9" name="CustomShape 10"/>
          <p:cNvSpPr/>
          <p:nvPr/>
        </p:nvSpPr>
        <p:spPr>
          <a:xfrm>
            <a:off x="2832120" y="5383080"/>
            <a:ext cx="5474520" cy="77508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10" name="CustomShape 11"/>
          <p:cNvSpPr/>
          <p:nvPr/>
        </p:nvSpPr>
        <p:spPr>
          <a:xfrm>
            <a:off x="5616360" y="5369760"/>
            <a:ext cx="3312000" cy="65196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11" name="CustomShape 12"/>
          <p:cNvSpPr/>
          <p:nvPr/>
        </p:nvSpPr>
        <p:spPr>
          <a:xfrm>
            <a:off x="211680" y="5353920"/>
            <a:ext cx="8723160" cy="1331280"/>
          </a:xfrm>
          <a:prstGeom prst="rect">
            <a:avLst/>
          </a:prstGeom>
        </p:spPr>
      </p:sp>
      <p:sp>
        <p:nvSpPr>
          <p:cNvPr id="12" name="PlaceHolder 13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anchor="b"/>
          <a:p>
            <a:pPr algn="ctr"/>
            <a:r>
              <a:rPr lang="en-US" sz="4400">
                <a:solidFill>
                  <a:srgbClr val="ffffff"/>
                </a:solidFill>
                <a:latin typeface="Candara"/>
              </a:rPr>
              <a:t>Címszöveg formátumának szerkesztéseMintacím szerkesztése</a:t>
            </a:r>
            <a:endParaRPr/>
          </a:p>
        </p:txBody>
      </p:sp>
      <p:sp>
        <p:nvSpPr>
          <p:cNvPr id="13" name="PlaceHolder 14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hu-HU">
                <a:solidFill>
                  <a:srgbClr val="000000"/>
                </a:solidFill>
                <a:latin typeface="Candara"/>
              </a:rPr>
              <a:t>2016. 2. 22.</a:t>
            </a:r>
            <a:endParaRPr/>
          </a:p>
        </p:txBody>
      </p:sp>
      <p:sp>
        <p:nvSpPr>
          <p:cNvPr id="14" name="PlaceHolder 15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5" name="PlaceHolder 16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511191B1-8111-4151-81F1-01E171E10181}" type="slidenum">
              <a:rPr lang="hu-HU">
                <a:solidFill>
                  <a:srgbClr val="000000"/>
                </a:solidFill>
                <a:latin typeface="Candara"/>
              </a:rPr>
              <a:t>&lt;szám&gt;</a:t>
            </a:fld>
            <a:endParaRPr/>
          </a:p>
        </p:txBody>
      </p:sp>
      <p:sp>
        <p:nvSpPr>
          <p:cNvPr id="16" name="PlaceHolder 1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Vázlatszöveg formátumának szerkesztése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Második vázlatszint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Harmadik vázlatszint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Negyedik vázlatszint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Hetedik vázlatszint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Nyolcadik vázlatszint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Kilencedik vázlatszint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fmla="val 672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</p:spPr>
      </p:sp>
      <p:sp>
        <p:nvSpPr>
          <p:cNvPr id="50" name="CustomShape 2"/>
          <p:cNvSpPr/>
          <p:nvPr/>
        </p:nvSpPr>
        <p:spPr>
          <a:xfrm>
            <a:off x="6047280" y="1824480"/>
            <a:ext cx="2876040" cy="71352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51" name="CustomShape 3"/>
          <p:cNvSpPr/>
          <p:nvPr/>
        </p:nvSpPr>
        <p:spPr>
          <a:xfrm>
            <a:off x="2619360" y="1696320"/>
            <a:ext cx="5544000" cy="84960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52" name="CustomShape 4"/>
          <p:cNvSpPr/>
          <p:nvPr/>
        </p:nvSpPr>
        <p:spPr>
          <a:xfrm>
            <a:off x="2828880" y="1708560"/>
            <a:ext cx="5467680" cy="77400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53" name="CustomShape 5"/>
          <p:cNvSpPr/>
          <p:nvPr/>
        </p:nvSpPr>
        <p:spPr>
          <a:xfrm>
            <a:off x="5609520" y="1694880"/>
            <a:ext cx="3307680" cy="65124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54" name="CustomShape 6"/>
          <p:cNvSpPr/>
          <p:nvPr/>
        </p:nvSpPr>
        <p:spPr>
          <a:xfrm>
            <a:off x="211680" y="1679400"/>
            <a:ext cx="8723160" cy="1329480"/>
          </a:xfrm>
          <a:prstGeom prst="rect">
            <a:avLst/>
          </a:prstGeom>
        </p:spPr>
      </p:sp>
      <p:sp>
        <p:nvSpPr>
          <p:cNvPr id="55" name="PlaceHolder 7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ffffff"/>
                </a:solidFill>
                <a:latin typeface="Candara"/>
              </a:rPr>
              <a:t>Címszöveg formátumának szerkesztéseMintacím szerkesztése</a:t>
            </a:r>
            <a:endParaRPr/>
          </a:p>
        </p:txBody>
      </p:sp>
      <p:sp>
        <p:nvSpPr>
          <p:cNvPr id="56" name="PlaceHolder 8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hu-HU">
                <a:solidFill>
                  <a:srgbClr val="000000"/>
                </a:solidFill>
                <a:latin typeface="Candara"/>
              </a:rPr>
              <a:t>2016. 2. 22.</a:t>
            </a:r>
            <a:endParaRPr/>
          </a:p>
        </p:txBody>
      </p:sp>
      <p:sp>
        <p:nvSpPr>
          <p:cNvPr id="57" name="PlaceHolder 9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58" name="PlaceHolder 10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911191A1-6131-4101-A171-F1E1A1F12181}" type="slidenum">
              <a:rPr lang="hu-HU">
                <a:solidFill>
                  <a:srgbClr val="000000"/>
                </a:solidFill>
                <a:latin typeface="Candara"/>
              </a:rPr>
              <a:t>&lt;szám&gt;</a:t>
            </a:fld>
            <a:endParaRPr/>
          </a:p>
        </p:txBody>
      </p:sp>
      <p:sp>
        <p:nvSpPr>
          <p:cNvPr id="59" name="PlaceHolder 11"/>
          <p:cNvSpPr>
            <a:spLocks noGrp="1"/>
          </p:cNvSpPr>
          <p:nvPr>
            <p:ph type="body"/>
          </p:nvPr>
        </p:nvSpPr>
        <p:spPr>
          <a:xfrm>
            <a:off x="676800" y="2679120"/>
            <a:ext cx="3821760" cy="344700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Vázlatszöveg formátumának szerkesztése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Második vázlatszint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ndara"/>
              </a:rPr>
              <a:t>Harmadik vázlatszint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Negyedik vázlatszint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ndara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Hetedik vázlatszint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Nyolcadik vázlatszint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Kilencedik vázlatszintMintaszöveg szerkesztése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Második 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Harmadik 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Negyedik 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Ötödik szint</a:t>
            </a:r>
            <a:endParaRPr/>
          </a:p>
        </p:txBody>
      </p:sp>
      <p:sp>
        <p:nvSpPr>
          <p:cNvPr id="60" name="PlaceHolder 12"/>
          <p:cNvSpPr>
            <a:spLocks noGrp="1"/>
          </p:cNvSpPr>
          <p:nvPr>
            <p:ph type="body"/>
          </p:nvPr>
        </p:nvSpPr>
        <p:spPr>
          <a:xfrm>
            <a:off x="4645080" y="2679120"/>
            <a:ext cx="3821760" cy="344700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Vázlatszöveg formátumának szerkesztése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Második vázlatszint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ndara"/>
              </a:rPr>
              <a:t>Harmadik vázlatszint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Negyedik vázlatszint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ndara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Hetedik vázlatszint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Nyolcadik vázlatszint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Kilencedik vázlatszintMintaszöveg szerkesztése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Második 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Harmadik 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Negyedik 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Ötödik szint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fmla="val 672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</p:spPr>
      </p:sp>
      <p:sp>
        <p:nvSpPr>
          <p:cNvPr id="94" name="CustomShape 2"/>
          <p:cNvSpPr/>
          <p:nvPr/>
        </p:nvSpPr>
        <p:spPr>
          <a:xfrm>
            <a:off x="6047280" y="1824480"/>
            <a:ext cx="2876040" cy="71352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95" name="CustomShape 3"/>
          <p:cNvSpPr/>
          <p:nvPr/>
        </p:nvSpPr>
        <p:spPr>
          <a:xfrm>
            <a:off x="2619360" y="1696320"/>
            <a:ext cx="5544000" cy="84960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96" name="CustomShape 4"/>
          <p:cNvSpPr/>
          <p:nvPr/>
        </p:nvSpPr>
        <p:spPr>
          <a:xfrm>
            <a:off x="2828880" y="1708560"/>
            <a:ext cx="5467680" cy="77400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97" name="CustomShape 5"/>
          <p:cNvSpPr/>
          <p:nvPr/>
        </p:nvSpPr>
        <p:spPr>
          <a:xfrm>
            <a:off x="5609520" y="1694880"/>
            <a:ext cx="3307680" cy="65124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98" name="CustomShape 6"/>
          <p:cNvSpPr/>
          <p:nvPr/>
        </p:nvSpPr>
        <p:spPr>
          <a:xfrm>
            <a:off x="211680" y="1679400"/>
            <a:ext cx="8723160" cy="1329480"/>
          </a:xfrm>
          <a:prstGeom prst="rect">
            <a:avLst/>
          </a:prstGeom>
        </p:spPr>
      </p:sp>
      <p:sp>
        <p:nvSpPr>
          <p:cNvPr id="99" name="CustomShape 7"/>
          <p:cNvSpPr/>
          <p:nvPr/>
        </p:nvSpPr>
        <p:spPr>
          <a:xfrm>
            <a:off x="228600" y="228600"/>
            <a:ext cx="8695440" cy="1425960"/>
          </a:xfrm>
          <a:prstGeom prst="roundRect">
            <a:avLst>
              <a:gd fmla="val 1427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</p:spPr>
      </p:sp>
      <p:sp>
        <p:nvSpPr>
          <p:cNvPr id="100" name="CustomShape 8"/>
          <p:cNvSpPr/>
          <p:nvPr/>
        </p:nvSpPr>
        <p:spPr>
          <a:xfrm>
            <a:off x="6047280" y="859320"/>
            <a:ext cx="2876040" cy="71352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101" name="CustomShape 9"/>
          <p:cNvSpPr/>
          <p:nvPr/>
        </p:nvSpPr>
        <p:spPr>
          <a:xfrm>
            <a:off x="2619360" y="730800"/>
            <a:ext cx="5544000" cy="84960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102" name="CustomShape 10"/>
          <p:cNvSpPr/>
          <p:nvPr/>
        </p:nvSpPr>
        <p:spPr>
          <a:xfrm>
            <a:off x="2828880" y="743040"/>
            <a:ext cx="5467680" cy="77400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103" name="CustomShape 11"/>
          <p:cNvSpPr/>
          <p:nvPr/>
        </p:nvSpPr>
        <p:spPr>
          <a:xfrm>
            <a:off x="5609520" y="729720"/>
            <a:ext cx="3307680" cy="65124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104" name="CustomShape 12"/>
          <p:cNvSpPr/>
          <p:nvPr/>
        </p:nvSpPr>
        <p:spPr>
          <a:xfrm>
            <a:off x="211680" y="714240"/>
            <a:ext cx="8723160" cy="1329480"/>
          </a:xfrm>
          <a:prstGeom prst="rect">
            <a:avLst/>
          </a:prstGeom>
        </p:spPr>
      </p:sp>
      <p:sp>
        <p:nvSpPr>
          <p:cNvPr id="105" name="PlaceHolder 13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hu-HU">
                <a:solidFill>
                  <a:srgbClr val="000000"/>
                </a:solidFill>
                <a:latin typeface="Candara"/>
              </a:rPr>
              <a:t>2016. 2. 22.</a:t>
            </a:r>
            <a:endParaRPr/>
          </a:p>
        </p:txBody>
      </p:sp>
      <p:sp>
        <p:nvSpPr>
          <p:cNvPr id="106" name="PlaceHolder 14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07" name="PlaceHolder 15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E1D1F121-21A1-41E1-A1C1-817101F11131}" type="slidenum">
              <a:rPr lang="hu-HU">
                <a:solidFill>
                  <a:srgbClr val="000000"/>
                </a:solidFill>
                <a:latin typeface="Candara"/>
              </a:rPr>
              <a:t>&lt;szám&gt;</a:t>
            </a:fld>
            <a:endParaRPr/>
          </a:p>
        </p:txBody>
      </p:sp>
      <p:sp>
        <p:nvSpPr>
          <p:cNvPr id="108" name="PlaceHolder 1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en-US"/>
              <a:t>Címszöveg formátumának szerkesztése</a:t>
            </a:r>
            <a:endParaRPr/>
          </a:p>
        </p:txBody>
      </p:sp>
      <p:sp>
        <p:nvSpPr>
          <p:cNvPr id="109" name="PlaceHolder 1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Vázlatszöveg formátumának szerkesztése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Második vázlatszint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Harmadik vázlatszint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Negyedik vázlatszint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Hetedik vázlatszint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Nyolcadik vázlatszint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Kilencedik vázlatszint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fmla="val 672" name="adj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</p:spPr>
      </p:sp>
      <p:sp>
        <p:nvSpPr>
          <p:cNvPr id="143" name="CustomShape 2"/>
          <p:cNvSpPr/>
          <p:nvPr/>
        </p:nvSpPr>
        <p:spPr>
          <a:xfrm>
            <a:off x="6047280" y="1824480"/>
            <a:ext cx="2876040" cy="71352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144" name="CustomShape 3"/>
          <p:cNvSpPr/>
          <p:nvPr/>
        </p:nvSpPr>
        <p:spPr>
          <a:xfrm>
            <a:off x="2619360" y="1696320"/>
            <a:ext cx="5544000" cy="849600"/>
          </a:xfrm>
          <a:prstGeom prst="rect">
            <a:avLst/>
          </a:prstGeom>
          <a:solidFill>
            <a:srgbClr val="c6e7fc"/>
          </a:solidFill>
        </p:spPr>
      </p:sp>
      <p:sp>
        <p:nvSpPr>
          <p:cNvPr id="145" name="CustomShape 4"/>
          <p:cNvSpPr/>
          <p:nvPr/>
        </p:nvSpPr>
        <p:spPr>
          <a:xfrm>
            <a:off x="2828880" y="1708560"/>
            <a:ext cx="5467680" cy="77400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146" name="CustomShape 5"/>
          <p:cNvSpPr/>
          <p:nvPr/>
        </p:nvSpPr>
        <p:spPr>
          <a:xfrm>
            <a:off x="5609520" y="1694880"/>
            <a:ext cx="3307680" cy="651240"/>
          </a:xfrm>
          <a:prstGeom prst="rect">
            <a:avLst/>
          </a:prstGeom>
          <a:ln>
            <a:solidFill>
              <a:srgbClr val="ffffff"/>
            </a:solidFill>
          </a:ln>
        </p:spPr>
      </p:sp>
      <p:sp>
        <p:nvSpPr>
          <p:cNvPr id="147" name="CustomShape 6"/>
          <p:cNvSpPr/>
          <p:nvPr/>
        </p:nvSpPr>
        <p:spPr>
          <a:xfrm>
            <a:off x="211680" y="1679400"/>
            <a:ext cx="8723160" cy="1329480"/>
          </a:xfrm>
          <a:prstGeom prst="rect">
            <a:avLst/>
          </a:prstGeom>
        </p:spPr>
      </p:sp>
      <p:sp>
        <p:nvSpPr>
          <p:cNvPr id="148" name="PlaceHolder 7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Vázlatszöveg formátumának szerkesztése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Második vázlatszint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ndara"/>
              </a:rPr>
              <a:t>Harmadik vázlatszint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Negyedik vázlatszint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ndara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Hetedik vázlatszint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ndara"/>
              </a:rPr>
              <a:t>Nyolcadik vázlatszint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Kilencedik vázlatszintMintaszöveg szerkesztése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Második 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Harmadik 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Negyedik szint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Ötödik szint</a:t>
            </a:r>
            <a:endParaRPr/>
          </a:p>
        </p:txBody>
      </p:sp>
      <p:sp>
        <p:nvSpPr>
          <p:cNvPr id="149" name="PlaceHolder 8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hu-HU">
                <a:solidFill>
                  <a:srgbClr val="000000"/>
                </a:solidFill>
                <a:latin typeface="Candara"/>
              </a:rPr>
              <a:t>2016. 2. 22.</a:t>
            </a:r>
            <a:endParaRPr/>
          </a:p>
        </p:txBody>
      </p:sp>
      <p:sp>
        <p:nvSpPr>
          <p:cNvPr id="150" name="PlaceHolder 9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51" name="PlaceHolder 10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81F12151-0151-41F1-B1E1-81F101317151}" type="slidenum">
              <a:rPr lang="hu-HU">
                <a:solidFill>
                  <a:srgbClr val="000000"/>
                </a:solidFill>
                <a:latin typeface="Candara"/>
              </a:rPr>
              <a:t>&lt;szám&gt;</a:t>
            </a:fld>
            <a:endParaRPr/>
          </a:p>
        </p:txBody>
      </p:sp>
      <p:sp>
        <p:nvSpPr>
          <p:cNvPr id="152" name="PlaceHolder 1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ffffff"/>
                </a:solidFill>
                <a:latin typeface="Candara"/>
              </a:rPr>
              <a:t>Címszöveg formátumának szerkesztéseMintacím szerkesztése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685800" y="476640"/>
            <a:ext cx="7772040" cy="2448000"/>
          </a:xfrm>
          <a:prstGeom prst="rect">
            <a:avLst/>
          </a:prstGeom>
        </p:spPr>
        <p:txBody>
          <a:bodyPr anchor="b"/>
          <a:p>
            <a:pPr algn="ctr"/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r>
              <a:rPr b="1" lang="en-US" sz="4400">
                <a:solidFill>
                  <a:srgbClr val="ffffff"/>
                </a:solidFill>
                <a:latin typeface="Candara"/>
              </a:rPr>
              <a:t>Finnország, Helsinki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r>
              <a:rPr b="1" lang="en-US" sz="4400">
                <a:solidFill>
                  <a:srgbClr val="ffffff"/>
                </a:solidFill>
                <a:latin typeface="Candara"/>
              </a:rPr>
              <a:t> </a:t>
            </a:r>
            <a:endParaRPr/>
          </a:p>
        </p:txBody>
      </p:sp>
      <p:sp>
        <p:nvSpPr>
          <p:cNvPr id="191" name="TextShape 2"/>
          <p:cNvSpPr txBox="1"/>
          <p:nvPr/>
        </p:nvSpPr>
        <p:spPr>
          <a:xfrm>
            <a:off x="395640" y="3556080"/>
            <a:ext cx="8352720" cy="2320920"/>
          </a:xfrm>
          <a:prstGeom prst="rect">
            <a:avLst/>
          </a:prstGeom>
        </p:spPr>
        <p:txBody>
          <a:bodyPr/>
          <a:p>
            <a:pPr algn="ctr"/>
            <a:r>
              <a:rPr b="1" lang="hu-HU" sz="3200">
                <a:solidFill>
                  <a:srgbClr val="ffffff"/>
                </a:solidFill>
                <a:latin typeface="Candara"/>
              </a:rPr>
              <a:t>Vailla Vakinaista Asuntoa Ry</a:t>
            </a:r>
            <a:endParaRPr/>
          </a:p>
          <a:p>
            <a:pPr algn="ctr"/>
            <a:r>
              <a:rPr b="1" lang="hu-HU" sz="2400">
                <a:solidFill>
                  <a:srgbClr val="ffffff"/>
                </a:solidFill>
                <a:latin typeface="Candara"/>
              </a:rPr>
              <a:t>2015.09.07 – 2015.09.28.</a:t>
            </a:r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r>
              <a:rPr lang="hu-HU" sz="2000">
                <a:solidFill>
                  <a:srgbClr val="ffffff"/>
                </a:solidFill>
                <a:latin typeface="Candara"/>
              </a:rPr>
              <a:t>	</a:t>
            </a:r>
            <a:r>
              <a:rPr lang="hu-HU" sz="2000">
                <a:solidFill>
                  <a:srgbClr val="ffffff"/>
                </a:solidFill>
                <a:latin typeface="Candara"/>
              </a:rPr>
              <a:t>	</a:t>
            </a:r>
            <a:r>
              <a:rPr lang="hu-HU" sz="2000">
                <a:solidFill>
                  <a:srgbClr val="ffffff"/>
                </a:solidFill>
                <a:latin typeface="Candara"/>
              </a:rPr>
              <a:t>	</a:t>
            </a:r>
            <a:r>
              <a:rPr lang="hu-HU" sz="2000">
                <a:solidFill>
                  <a:srgbClr val="ffffff"/>
                </a:solidFill>
                <a:latin typeface="Candara"/>
              </a:rPr>
              <a:t>	</a:t>
            </a:r>
            <a:r>
              <a:rPr lang="hu-HU" sz="2000">
                <a:solidFill>
                  <a:srgbClr val="ffffff"/>
                </a:solidFill>
                <a:latin typeface="Candara"/>
              </a:rPr>
              <a:t>	</a:t>
            </a:r>
            <a:r>
              <a:rPr lang="hu-HU" sz="2000">
                <a:solidFill>
                  <a:srgbClr val="ffffff"/>
                </a:solidFill>
                <a:latin typeface="Candara"/>
              </a:rPr>
              <a:t>	</a:t>
            </a:r>
            <a:r>
              <a:rPr b="1" lang="hu-HU" sz="2000">
                <a:solidFill>
                  <a:srgbClr val="ffffff"/>
                </a:solidFill>
                <a:latin typeface="Candara"/>
              </a:rPr>
              <a:t>Gergely-Durai Tímea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Vva Ry Iroda</a:t>
            </a:r>
            <a:endParaRPr/>
          </a:p>
        </p:txBody>
      </p:sp>
      <p:sp>
        <p:nvSpPr>
          <p:cNvPr id="209" name="TextShape 2"/>
          <p:cNvSpPr txBox="1"/>
          <p:nvPr/>
        </p:nvSpPr>
        <p:spPr>
          <a:xfrm>
            <a:off x="251640" y="2349000"/>
            <a:ext cx="4536000" cy="38880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Az iroda ahol a szervezettel kapcsolatos ügyeket és az ügyfelek személyes ügyeit intézik, közel van a nappali melegedőhöz, de külön épületben. 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Szolgáltatások: </a:t>
            </a:r>
            <a:endParaRPr/>
          </a:p>
          <a:p>
            <a:pPr algn="just" lvl="1"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  <a:latin typeface="Candara"/>
              </a:rPr>
              <a:t>Nappali melegedő- (VEPA),</a:t>
            </a:r>
            <a:endParaRPr/>
          </a:p>
          <a:p>
            <a:pPr algn="just" lvl="1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Krízis időszakban </a:t>
            </a:r>
            <a:r>
              <a:rPr b="1" lang="en-US">
                <a:solidFill>
                  <a:srgbClr val="000000"/>
                </a:solidFill>
                <a:latin typeface="Candara"/>
              </a:rPr>
              <a:t>Night Coffe</a:t>
            </a:r>
            <a:endParaRPr/>
          </a:p>
          <a:p>
            <a:pPr algn="just" lvl="1"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  <a:latin typeface="Candara"/>
              </a:rPr>
              <a:t>Utcai szolgálatot</a:t>
            </a:r>
            <a:r>
              <a:rPr lang="en-US">
                <a:solidFill>
                  <a:srgbClr val="000000"/>
                </a:solidFill>
                <a:latin typeface="Candara"/>
              </a:rPr>
              <a:t>, </a:t>
            </a:r>
            <a:endParaRPr/>
          </a:p>
          <a:p>
            <a:pPr algn="just" lvl="1"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  <a:latin typeface="Candara"/>
              </a:rPr>
              <a:t>Housing unitotok</a:t>
            </a:r>
            <a:r>
              <a:rPr lang="en-US">
                <a:solidFill>
                  <a:srgbClr val="000000"/>
                </a:solidFill>
                <a:latin typeface="Candara"/>
              </a:rPr>
              <a:t> (Sällikoti, Paasisaainti)</a:t>
            </a:r>
            <a:endParaRPr/>
          </a:p>
          <a:p>
            <a:pPr algn="just" lvl="1"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  <a:latin typeface="Candara"/>
              </a:rPr>
              <a:t>Vartiosaari</a:t>
            </a:r>
            <a:r>
              <a:rPr lang="en-US">
                <a:solidFill>
                  <a:srgbClr val="000000"/>
                </a:solidFill>
                <a:latin typeface="Candara"/>
              </a:rPr>
              <a:t> szigetén rehabilitációs ház</a:t>
            </a:r>
            <a:endParaRPr/>
          </a:p>
          <a:p>
            <a:pPr algn="just" lvl="1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 </a:t>
            </a:r>
            <a:r>
              <a:rPr b="1" lang="en-US">
                <a:solidFill>
                  <a:srgbClr val="000000"/>
                </a:solidFill>
                <a:latin typeface="Candara"/>
              </a:rPr>
              <a:t>10 </a:t>
            </a:r>
            <a:r>
              <a:rPr b="1" lang="en-US">
                <a:solidFill>
                  <a:srgbClr val="000000"/>
                </a:solidFill>
                <a:latin typeface="Candara"/>
              </a:rPr>
              <a:t>lakás </a:t>
            </a:r>
            <a:r>
              <a:rPr lang="en-US">
                <a:solidFill>
                  <a:srgbClr val="000000"/>
                </a:solidFill>
                <a:latin typeface="Candara"/>
              </a:rPr>
              <a:t>(Housing first)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000">
                <a:solidFill>
                  <a:srgbClr val="ffffff"/>
                </a:solidFill>
                <a:latin typeface="Candara"/>
              </a:rPr>
              <a:t>Vva Ry – Vepa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457200" y="620640"/>
            <a:ext cx="8229240" cy="969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000">
                <a:solidFill>
                  <a:srgbClr val="ffffff"/>
                </a:solidFill>
                <a:latin typeface="Candara"/>
              </a:rPr>
              <a:t>Vva Ry – Vartiosaari sziget</a:t>
            </a:r>
            <a:endParaRPr/>
          </a:p>
        </p:txBody>
      </p:sp>
      <p:sp>
        <p:nvSpPr>
          <p:cNvPr id="212" name="TextShape 2"/>
          <p:cNvSpPr txBox="1"/>
          <p:nvPr/>
        </p:nvSpPr>
        <p:spPr>
          <a:xfrm>
            <a:off x="251640" y="2679120"/>
            <a:ext cx="4246920" cy="34470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 szigetet Helsinki városa adta használatra, az épületeket a hajléktalan személyek maguk újították fel és tartják karban. 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10 </a:t>
            </a:r>
            <a:r>
              <a:rPr lang="en-US">
                <a:solidFill>
                  <a:srgbClr val="000000"/>
                </a:solidFill>
                <a:latin typeface="Candara"/>
              </a:rPr>
              <a:t>fő tartózkodhat ott egy időben. 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Itt nincsen felügyelet, egyetlen szabály van, az </a:t>
            </a:r>
            <a:r>
              <a:rPr b="1" lang="en-US">
                <a:solidFill>
                  <a:srgbClr val="000000"/>
                </a:solidFill>
                <a:latin typeface="Candara"/>
              </a:rPr>
              <a:t>absztinencia</a:t>
            </a:r>
            <a:r>
              <a:rPr lang="en-US">
                <a:solidFill>
                  <a:srgbClr val="000000"/>
                </a:solidFill>
                <a:latin typeface="Candara"/>
              </a:rPr>
              <a:t>.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 Vva lakói és dolgozói is használhatják a sziget adta lehetőségeket: műhely, téliesített grillező, fatároló és egy szauna ház. 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Grillező, szauna ház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457200" y="764640"/>
            <a:ext cx="8229240" cy="825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Vva Ry – Utcai Szolgálat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  <p:sp>
        <p:nvSpPr>
          <p:cNvPr id="215" name="TextShape 2"/>
          <p:cNvSpPr txBox="1"/>
          <p:nvPr/>
        </p:nvSpPr>
        <p:spPr>
          <a:xfrm>
            <a:off x="251640" y="2421000"/>
            <a:ext cx="4680000" cy="41040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Helsinkiben Vva működtet egyedül utcai szolgálatot, melynek két tagja van, félállásban dolgoznak itt fél állásban pedig a kórházban. Egyikük pszichiátriai ápoló, a másik pszichiátriai asszisztens. 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Helsinki és Espoo területén végzik feladatukat, mert ez a két város fizet a szolgáltatásokért, de a Ray finanszírozza ezt a szolgáltatást is.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 </a:t>
            </a:r>
            <a:r>
              <a:rPr b="1" lang="en-US">
                <a:solidFill>
                  <a:srgbClr val="000000"/>
                </a:solidFill>
                <a:latin typeface="Candara"/>
              </a:rPr>
              <a:t>finanszírozás nem függ az ügyfelek számától</a:t>
            </a:r>
            <a:r>
              <a:rPr lang="en-US">
                <a:solidFill>
                  <a:srgbClr val="000000"/>
                </a:solidFill>
                <a:latin typeface="Candara"/>
              </a:rPr>
              <a:t>, mindössze </a:t>
            </a:r>
            <a:r>
              <a:rPr b="1" lang="en-US">
                <a:solidFill>
                  <a:srgbClr val="000000"/>
                </a:solidFill>
                <a:latin typeface="Candara"/>
              </a:rPr>
              <a:t>havi beszámolóval </a:t>
            </a:r>
            <a:r>
              <a:rPr lang="en-US">
                <a:solidFill>
                  <a:srgbClr val="000000"/>
                </a:solidFill>
                <a:latin typeface="Candara"/>
              </a:rPr>
              <a:t>tartoznak a finanszírozó felé.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ndara"/>
              </a:rPr>
              <a:t>
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457200" y="692640"/>
            <a:ext cx="8229240" cy="897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Mathias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  <p:sp>
        <p:nvSpPr>
          <p:cNvPr id="217" name="TextShape 2"/>
          <p:cNvSpPr txBox="1"/>
          <p:nvPr/>
        </p:nvSpPr>
        <p:spPr>
          <a:xfrm>
            <a:off x="2988000" y="2679120"/>
            <a:ext cx="5904360" cy="384588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  <a:latin typeface="Candara"/>
              </a:rPr>
              <a:t>Mathias</a:t>
            </a:r>
            <a:r>
              <a:rPr lang="en-US">
                <a:solidFill>
                  <a:srgbClr val="000000"/>
                </a:solidFill>
                <a:latin typeface="Candara"/>
              </a:rPr>
              <a:t> 10 évet töltött utcán, 1 éve lakik egyedül a két szobás lakásban. Rokkantnyugdíjas, lakhatási támogatást kap. Alkoholfogyasztása folyamatosan csökken, korábbi haverokat nem visz a lakásba, és az egyetlen feltételnek is eleget tesz, hogy nem agresszív és nem viselkedik botrányosan. Fizetési kötelezettségének eleget tesz.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  <a:latin typeface="Candara"/>
              </a:rPr>
              <a:t>A Vva szemlélete szerint az újonnan beköltöző személyek esetében, ha két évig nem történik pozitív változás, de nem nő az alkoholfogyasztás a korábbi szinthez képest, akkor az már eredmény, hisz úgy vélik, ha ez idő alatt az utcán tartózkodott volna az illető, akkor biztosan nőt volna az alkoholfogyasztása. 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467640" y="620640"/>
            <a:ext cx="8229240" cy="969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Own Keys Projekt – Kuopia</a:t>
            </a:r>
            <a:r>
              <a:rPr b="1"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  <p:sp>
        <p:nvSpPr>
          <p:cNvPr id="219" name="TextShape 2"/>
          <p:cNvSpPr txBox="1"/>
          <p:nvPr/>
        </p:nvSpPr>
        <p:spPr>
          <a:xfrm>
            <a:off x="251640" y="2679120"/>
            <a:ext cx="4246920" cy="362988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 sz="2300">
                <a:solidFill>
                  <a:srgbClr val="000000"/>
                </a:solidFill>
                <a:latin typeface="Candara"/>
              </a:rPr>
              <a:t>A </a:t>
            </a:r>
            <a:r>
              <a:rPr b="1" lang="en-US" sz="2300">
                <a:solidFill>
                  <a:srgbClr val="000000"/>
                </a:solidFill>
                <a:latin typeface="Candara"/>
              </a:rPr>
              <a:t>PAAVO II. </a:t>
            </a:r>
            <a:r>
              <a:rPr lang="en-US" sz="2300">
                <a:solidFill>
                  <a:srgbClr val="000000"/>
                </a:solidFill>
                <a:latin typeface="Candara"/>
              </a:rPr>
              <a:t>program részeként </a:t>
            </a:r>
            <a:r>
              <a:rPr b="1" lang="en-US" sz="2300">
                <a:solidFill>
                  <a:srgbClr val="000000"/>
                </a:solidFill>
                <a:latin typeface="Candara"/>
              </a:rPr>
              <a:t>Owen Keys</a:t>
            </a:r>
            <a:r>
              <a:rPr lang="en-US" sz="2300">
                <a:solidFill>
                  <a:srgbClr val="000000"/>
                </a:solidFill>
                <a:latin typeface="Candara"/>
              </a:rPr>
              <a:t> elnevezésű programot valósított meg a Vva   több együttműködő partnerrel, az egyik Kuopio városa volt. 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lang="en-US" sz="2300">
                <a:solidFill>
                  <a:srgbClr val="000000"/>
                </a:solidFill>
                <a:latin typeface="Candara"/>
              </a:rPr>
              <a:t>Ez a program 2012-2015 között valósult meg, aminek keretében sikerült elérni azt, hogy a krízisközponton kívül minden átmeneti szállót és éjszakai menedékhelyet átalakítottak housing unitokká.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lang="en-US" sz="2300">
                <a:solidFill>
                  <a:srgbClr val="000000"/>
                </a:solidFill>
                <a:latin typeface="Candara"/>
              </a:rPr>
              <a:t>Ennek eredményeként 2014. évben nyitotta meg a VVa második housing unit-ját – Paasisaainti-, Helsinkiben. </a:t>
            </a:r>
            <a:endParaRPr/>
          </a:p>
          <a:p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457200" y="692640"/>
            <a:ext cx="8229240" cy="897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Kuopia cottage</a:t>
            </a:r>
            <a:r>
              <a:rPr b="1"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457200" y="620640"/>
            <a:ext cx="8229240" cy="969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Kikkonummi cottage</a:t>
            </a:r>
            <a:r>
              <a:rPr b="1"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457200" y="692640"/>
            <a:ext cx="8229240" cy="897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000">
                <a:solidFill>
                  <a:srgbClr val="ffffff"/>
                </a:solidFill>
                <a:latin typeface="Candara"/>
              </a:rPr>
              <a:t>Kikkonummi cottage</a:t>
            </a:r>
            <a:endParaRPr/>
          </a:p>
        </p:txBody>
      </p:sp>
      <p:sp>
        <p:nvSpPr>
          <p:cNvPr id="223" name="TextShape 2"/>
          <p:cNvSpPr txBox="1"/>
          <p:nvPr/>
        </p:nvSpPr>
        <p:spPr>
          <a:xfrm>
            <a:off x="251640" y="2679120"/>
            <a:ext cx="4246920" cy="34470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 </a:t>
            </a:r>
            <a:r>
              <a:rPr b="1" lang="en-US">
                <a:solidFill>
                  <a:srgbClr val="000000"/>
                </a:solidFill>
                <a:latin typeface="Candara"/>
              </a:rPr>
              <a:t>Sallikoti housing </a:t>
            </a:r>
            <a:r>
              <a:rPr lang="en-US">
                <a:solidFill>
                  <a:srgbClr val="000000"/>
                </a:solidFill>
                <a:latin typeface="Candara"/>
              </a:rPr>
              <a:t>unit lakói töltötték itt pihenésüket, kikapcsolódásukat.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 </a:t>
            </a:r>
            <a:r>
              <a:rPr b="1" lang="en-US">
                <a:solidFill>
                  <a:srgbClr val="000000"/>
                </a:solidFill>
                <a:latin typeface="Candara"/>
              </a:rPr>
              <a:t>A Vva dolgozói fontosnak tartják az ilyen típusú közös kikapcsolódásokat, mert ilyenkor olyan fontos információkat is, megtudnak az ügyfelektől melyeket hivatalos keretek között nem.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Az ügyfelek közül mindannyian hosszú évekig utcán éltek. 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000">
                <a:solidFill>
                  <a:srgbClr val="ffffff"/>
                </a:solidFill>
                <a:latin typeface="Candara"/>
              </a:rPr>
              <a:t>Finnországból, Helsinkiről…</a:t>
            </a:r>
            <a:endParaRPr/>
          </a:p>
        </p:txBody>
      </p:sp>
      <p:sp>
        <p:nvSpPr>
          <p:cNvPr id="193" name="TextShape 2"/>
          <p:cNvSpPr txBox="1"/>
          <p:nvPr/>
        </p:nvSpPr>
        <p:spPr>
          <a:xfrm>
            <a:off x="251640" y="2565000"/>
            <a:ext cx="4246920" cy="356112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Finnország fővárosa </a:t>
            </a:r>
            <a:r>
              <a:rPr b="1" lang="en-US">
                <a:solidFill>
                  <a:srgbClr val="073e87"/>
                </a:solidFill>
                <a:latin typeface="Candara"/>
              </a:rPr>
              <a:t>Helsinki</a:t>
            </a:r>
            <a:r>
              <a:rPr lang="en-US">
                <a:solidFill>
                  <a:srgbClr val="073e87"/>
                </a:solidFill>
                <a:latin typeface="Candara"/>
              </a:rPr>
              <a:t>, ahol (2013) </a:t>
            </a:r>
            <a:r>
              <a:rPr b="1" lang="en-US">
                <a:solidFill>
                  <a:srgbClr val="073e87"/>
                </a:solidFill>
                <a:latin typeface="Candara"/>
              </a:rPr>
              <a:t>560 ezer</a:t>
            </a:r>
            <a:r>
              <a:rPr lang="en-US">
                <a:solidFill>
                  <a:srgbClr val="073e87"/>
                </a:solidFill>
                <a:latin typeface="Candara"/>
              </a:rPr>
              <a:t> lakos, az országban </a:t>
            </a:r>
            <a:r>
              <a:rPr b="1" lang="en-US">
                <a:solidFill>
                  <a:srgbClr val="073e87"/>
                </a:solidFill>
                <a:latin typeface="Candara"/>
              </a:rPr>
              <a:t>5,4 millió </a:t>
            </a:r>
            <a:r>
              <a:rPr lang="en-US">
                <a:solidFill>
                  <a:srgbClr val="073e87"/>
                </a:solidFill>
                <a:latin typeface="Candara"/>
              </a:rPr>
              <a:t>fő él. </a:t>
            </a:r>
            <a:r>
              <a:rPr lang="en-US">
                <a:solidFill>
                  <a:srgbClr val="dc9f0c"/>
                </a:solidFill>
                <a:latin typeface="Candara"/>
              </a:rPr>
              <a:t>(9,8 millió, 1,7 millió)</a:t>
            </a:r>
            <a:endParaRPr/>
          </a:p>
          <a:p>
            <a:pPr algn="just">
              <a:buFont typeface="Arial"/>
              <a:buChar char="•"/>
            </a:pPr>
            <a:r>
              <a:rPr b="1" lang="en-US">
                <a:solidFill>
                  <a:srgbClr val="073e87"/>
                </a:solidFill>
                <a:latin typeface="Candara"/>
              </a:rPr>
              <a:t>Gazdasági ágazatok: </a:t>
            </a:r>
            <a:r>
              <a:rPr lang="en-US">
                <a:solidFill>
                  <a:srgbClr val="073e87"/>
                </a:solidFill>
                <a:latin typeface="Candara"/>
              </a:rPr>
              <a:t>fafeldolgozás, fémipar, telekommunikáció és az elektronikai ipar.</a:t>
            </a:r>
            <a:endParaRPr/>
          </a:p>
          <a:p>
            <a:pPr algn="just">
              <a:buFont typeface="Arial"/>
              <a:buChar char="•"/>
            </a:pPr>
            <a:r>
              <a:rPr b="1" lang="en-US">
                <a:solidFill>
                  <a:srgbClr val="073e87"/>
                </a:solidFill>
                <a:latin typeface="Candara"/>
              </a:rPr>
              <a:t>Egyenjogúság</a:t>
            </a:r>
            <a:r>
              <a:rPr lang="en-US">
                <a:solidFill>
                  <a:srgbClr val="073e87"/>
                </a:solidFill>
                <a:latin typeface="Candara"/>
              </a:rPr>
              <a:t>: nagyra becsült érték, és hosszú történelmi gyökerei vannak. Minden ember (nő és férfi) egyforma elbánásban részesül, ugyanazok a jogai és kötelezettségei.</a:t>
            </a:r>
            <a:endParaRPr/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395640" y="692640"/>
            <a:ext cx="8229240" cy="897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Hursti – Adományosztás</a:t>
            </a:r>
            <a:r>
              <a:rPr b="1"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  <p:sp>
        <p:nvSpPr>
          <p:cNvPr id="225" name="TextShape 2"/>
          <p:cNvSpPr txBox="1"/>
          <p:nvPr/>
        </p:nvSpPr>
        <p:spPr>
          <a:xfrm>
            <a:off x="5220000" y="2565000"/>
            <a:ext cx="3672000" cy="36000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Az egyesület a 60-as évek óta működik.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Élelmiszer és ruha adományokat biztosítson rászorulóknak hetente kétszer, alkalmanként 2-3000 főnek. 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Kora reggeltől hosszú sorban sorakoznak a rászorulók.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Az egyesület a legtöbb Helsinkiben működő élelmiszer láncolattal kapcsolatban állnak, ahonnan az élelmiszert kapják.</a:t>
            </a:r>
            <a:endParaRPr/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Hietaniemenkatu SERVICE CENTER</a:t>
            </a:r>
            <a:endParaRPr/>
          </a:p>
        </p:txBody>
      </p:sp>
      <p:sp>
        <p:nvSpPr>
          <p:cNvPr id="227" name="TextShape 2"/>
          <p:cNvSpPr txBox="1"/>
          <p:nvPr/>
        </p:nvSpPr>
        <p:spPr>
          <a:xfrm>
            <a:off x="4284000" y="2679120"/>
            <a:ext cx="4608000" cy="3447000"/>
          </a:xfrm>
          <a:prstGeom prst="rect">
            <a:avLst/>
          </a:prstGeom>
        </p:spPr>
        <p:txBody>
          <a:bodyPr bIns="45000" lIns="90000" rIns="90000" tIns="45000"/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 Service Centert Helsinki város tartja fent, éjjeli menedékhelyet, átmeneti szállást, illetve nappali melegedőt, és étkeztetést biztosít egy helyen. 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Az igénybevétel feltétele: Helsinki lakcím.</a:t>
            </a:r>
            <a:endParaRPr/>
          </a:p>
          <a:p>
            <a:pPr algn="just"/>
            <a:r>
              <a:rPr lang="en-US">
                <a:solidFill>
                  <a:srgbClr val="000000"/>
                </a:solidFill>
                <a:latin typeface="Candara"/>
              </a:rPr>
              <a:t>
</a:t>
            </a:r>
            <a:endParaRPr/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457200" y="1052640"/>
            <a:ext cx="8229240" cy="537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 </a:t>
            </a:r>
            <a:r>
              <a:rPr b="1" lang="en-US" sz="4400">
                <a:solidFill>
                  <a:srgbClr val="ffffff"/>
                </a:solidFill>
                <a:latin typeface="Candara"/>
              </a:rPr>
              <a:t>SERVICE CENTER – éjjeli menedékhely</a:t>
            </a:r>
            <a:r>
              <a:rPr b="1"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 </a:t>
            </a:r>
            <a:r>
              <a:rPr b="1" lang="en-US" sz="4400">
                <a:solidFill>
                  <a:srgbClr val="ffffff"/>
                </a:solidFill>
                <a:latin typeface="Candara"/>
              </a:rPr>
              <a:t>SERVICE CENTER – átmeneti szállás</a:t>
            </a:r>
            <a:endParaRPr/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457200" y="620640"/>
            <a:ext cx="8229240" cy="9698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ffffff"/>
                </a:solidFill>
                <a:latin typeface="Candara"/>
              </a:rPr>
              <a:t>Sanna Tiivola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457200" y="1196640"/>
            <a:ext cx="8229240" cy="3938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ffffff"/>
                </a:solidFill>
                <a:latin typeface="Candara"/>
              </a:rPr>
              <a:t>Sanna és  Vlada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„ </a:t>
            </a:r>
            <a:r>
              <a:rPr lang="en-US">
                <a:solidFill>
                  <a:srgbClr val="073e87"/>
                </a:solidFill>
                <a:latin typeface="Candara"/>
              </a:rPr>
              <a:t>Egy ember egy szoba ”</a:t>
            </a:r>
            <a:endParaRPr/>
          </a:p>
          <a:p>
            <a:pPr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Partneri viszony</a:t>
            </a:r>
            <a:endParaRPr/>
          </a:p>
          <a:p>
            <a:pPr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Támogatott lakhatás, intézmény helyett – gazdaságosabb</a:t>
            </a:r>
            <a:endParaRPr/>
          </a:p>
          <a:p>
            <a:pPr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Utógondozás jelentősége</a:t>
            </a:r>
            <a:endParaRPr/>
          </a:p>
          <a:p>
            <a:pPr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Komplex támogatási rendszer</a:t>
            </a:r>
            <a:endParaRPr/>
          </a:p>
          <a:p>
            <a:pPr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Szuverenitás, tolerancia</a:t>
            </a:r>
            <a:endParaRPr/>
          </a:p>
          <a:p>
            <a:pPr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Probléma felismerés, stratégia, hatékony megoldás!!! 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233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ffffff"/>
                </a:solidFill>
                <a:latin typeface="Candara"/>
              </a:rPr>
              <a:t>Amit „hazahoztam…”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0" y="1917000"/>
            <a:ext cx="4247640" cy="4209120"/>
          </a:xfrm>
          <a:prstGeom prst="rect">
            <a:avLst/>
          </a:prstGeom>
        </p:spPr>
        <p:txBody>
          <a:bodyPr/>
          <a:p>
            <a:pPr algn="just">
              <a:buFont typeface="Arial"/>
              <a:buChar char="•"/>
            </a:pPr>
            <a:r>
              <a:rPr b="1" lang="en-US">
                <a:solidFill>
                  <a:srgbClr val="073e87"/>
                </a:solidFill>
                <a:latin typeface="Candara"/>
              </a:rPr>
              <a:t>Oktatási rendszer: </a:t>
            </a:r>
            <a:r>
              <a:rPr lang="en-US">
                <a:solidFill>
                  <a:srgbClr val="073e87"/>
                </a:solidFill>
                <a:latin typeface="Candara"/>
              </a:rPr>
              <a:t>A finn oktatási rendszer nagyon hatékony, amint azt a PISA nemzetközi összehasonlító felmérések is igazolják. Az országban szinte nincsenek analfabéták.</a:t>
            </a:r>
            <a:endParaRPr/>
          </a:p>
          <a:p>
            <a:pPr algn="just">
              <a:buFont typeface="Arial"/>
              <a:buChar char="•"/>
            </a:pPr>
            <a:r>
              <a:rPr b="1" lang="en-US">
                <a:solidFill>
                  <a:srgbClr val="073e87"/>
                </a:solidFill>
                <a:latin typeface="Candara"/>
              </a:rPr>
              <a:t>Munkanélküliség: </a:t>
            </a:r>
            <a:r>
              <a:rPr lang="en-US">
                <a:solidFill>
                  <a:srgbClr val="073e87"/>
                </a:solidFill>
                <a:latin typeface="Candara"/>
              </a:rPr>
              <a:t>2015.04.hó, </a:t>
            </a:r>
            <a:r>
              <a:rPr b="1" lang="en-US">
                <a:solidFill>
                  <a:srgbClr val="073e87"/>
                </a:solidFill>
                <a:latin typeface="Candara"/>
              </a:rPr>
              <a:t>9,4% </a:t>
            </a:r>
            <a:r>
              <a:rPr lang="en-US">
                <a:solidFill>
                  <a:srgbClr val="073e87"/>
                </a:solidFill>
                <a:latin typeface="Candara"/>
              </a:rPr>
              <a:t>, folyamatosan nő, gyengülő export miatt. </a:t>
            </a:r>
            <a:r>
              <a:rPr lang="en-US">
                <a:solidFill>
                  <a:srgbClr val="dc9f0c"/>
                </a:solidFill>
                <a:latin typeface="Candara"/>
              </a:rPr>
              <a:t>(2015. 04. hó </a:t>
            </a:r>
            <a:r>
              <a:rPr b="1" lang="en-US">
                <a:solidFill>
                  <a:srgbClr val="dc9f0c"/>
                </a:solidFill>
                <a:latin typeface="Candara"/>
              </a:rPr>
              <a:t>7, 3%)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GDP/fő:  </a:t>
            </a:r>
            <a:r>
              <a:rPr b="1" lang="en-US">
                <a:solidFill>
                  <a:srgbClr val="073e87"/>
                </a:solidFill>
                <a:latin typeface="Candara"/>
              </a:rPr>
              <a:t>49 146,65 USD </a:t>
            </a:r>
            <a:r>
              <a:rPr b="1" lang="en-US">
                <a:solidFill>
                  <a:srgbClr val="dc9f0c"/>
                </a:solidFill>
                <a:latin typeface="Candara"/>
              </a:rPr>
              <a:t>(</a:t>
            </a:r>
            <a:r>
              <a:rPr lang="en-US">
                <a:solidFill>
                  <a:srgbClr val="dc9f0c"/>
                </a:solidFill>
                <a:latin typeface="Candara"/>
              </a:rPr>
              <a:t>13 480,91 USD)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Várható élettartam: </a:t>
            </a:r>
            <a:r>
              <a:rPr b="1" lang="en-US">
                <a:solidFill>
                  <a:srgbClr val="073e87"/>
                </a:solidFill>
                <a:latin typeface="Candara"/>
              </a:rPr>
              <a:t>80,63 év</a:t>
            </a:r>
            <a:r>
              <a:rPr lang="en-US">
                <a:solidFill>
                  <a:srgbClr val="073e87"/>
                </a:solidFill>
                <a:latin typeface="Candara"/>
              </a:rPr>
              <a:t> </a:t>
            </a:r>
            <a:r>
              <a:rPr lang="en-US">
                <a:solidFill>
                  <a:srgbClr val="dc9f0c"/>
                </a:solidFill>
                <a:latin typeface="Candara"/>
              </a:rPr>
              <a:t>(75,06 év)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Bruttó hazai termék: 267,3</a:t>
            </a:r>
            <a:r>
              <a:rPr b="1" lang="en-US">
                <a:solidFill>
                  <a:srgbClr val="073e87"/>
                </a:solidFill>
                <a:latin typeface="Candara"/>
              </a:rPr>
              <a:t> milliárd USD ‎</a:t>
            </a:r>
            <a:r>
              <a:rPr lang="en-US">
                <a:solidFill>
                  <a:srgbClr val="073e87"/>
                </a:solidFill>
                <a:latin typeface="Candara"/>
              </a:rPr>
              <a:t> </a:t>
            </a:r>
            <a:r>
              <a:rPr lang="en-US">
                <a:solidFill>
                  <a:srgbClr val="dc9f0c"/>
                </a:solidFill>
                <a:latin typeface="Candara"/>
              </a:rPr>
              <a:t>(133,4 milliárd USD)</a:t>
            </a:r>
            <a:endParaRPr/>
          </a:p>
          <a:p>
            <a:pPr algn="just"/>
            <a:endParaRPr/>
          </a:p>
        </p:txBody>
      </p:sp>
      <p:pic>
        <p:nvPicPr>
          <p:cNvPr descr="" id="195" name="Tartalom helye 5"/>
          <p:cNvPicPr/>
          <p:nvPr/>
        </p:nvPicPr>
        <p:blipFill>
          <a:blip r:embed="rId1"/>
          <a:stretch>
            <a:fillRect/>
          </a:stretch>
        </p:blipFill>
        <p:spPr>
          <a:xfrm>
            <a:off x="4500000" y="1989000"/>
            <a:ext cx="4392000" cy="381600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0" y="2061000"/>
            <a:ext cx="4247640" cy="4065120"/>
          </a:xfrm>
          <a:prstGeom prst="rect">
            <a:avLst/>
          </a:prstGeom>
        </p:spPr>
        <p:txBody>
          <a:bodyPr/>
          <a:p>
            <a:pPr algn="just">
              <a:buFont typeface="Arial"/>
              <a:buChar char="•"/>
            </a:pPr>
            <a:r>
              <a:rPr b="1" lang="en-US">
                <a:solidFill>
                  <a:srgbClr val="073e87"/>
                </a:solidFill>
                <a:latin typeface="Candara"/>
              </a:rPr>
              <a:t>Közbiztonság: </a:t>
            </a:r>
            <a:r>
              <a:rPr lang="en-US">
                <a:solidFill>
                  <a:srgbClr val="073e87"/>
                </a:solidFill>
                <a:latin typeface="Candara"/>
              </a:rPr>
              <a:t>Finnország Európa egyik legbiztonságosabb országa. Nem kell tartani rablótámadástól, erőszakos cselekményektől vagy gépkocsi-lopástól. </a:t>
            </a:r>
            <a:endParaRPr/>
          </a:p>
          <a:p>
            <a:pPr>
              <a:buFont typeface="Arial"/>
              <a:buChar char="•"/>
            </a:pPr>
            <a:r>
              <a:rPr b="1" lang="en-US">
                <a:solidFill>
                  <a:srgbClr val="073e87"/>
                </a:solidFill>
                <a:latin typeface="Candara"/>
              </a:rPr>
              <a:t>Korrupciós index</a:t>
            </a:r>
            <a:r>
              <a:rPr lang="en-US">
                <a:solidFill>
                  <a:srgbClr val="073e87"/>
                </a:solidFill>
                <a:latin typeface="Candara"/>
              </a:rPr>
              <a:t>: 9,2 ,</a:t>
            </a:r>
            <a:r>
              <a:rPr lang="en-US">
                <a:solidFill>
                  <a:srgbClr val="dc9f0c"/>
                </a:solidFill>
                <a:latin typeface="Candara"/>
              </a:rPr>
              <a:t>(4,6)</a:t>
            </a:r>
            <a:endParaRPr/>
          </a:p>
          <a:p>
            <a:pPr>
              <a:buFont typeface="Arial"/>
              <a:buChar char="•"/>
            </a:pPr>
            <a:r>
              <a:rPr b="1" lang="en-US">
                <a:solidFill>
                  <a:srgbClr val="073e87"/>
                </a:solidFill>
                <a:latin typeface="Candara"/>
              </a:rPr>
              <a:t>Korrupciós rangsor</a:t>
            </a:r>
            <a:r>
              <a:rPr lang="en-US">
                <a:solidFill>
                  <a:srgbClr val="073e87"/>
                </a:solidFill>
                <a:latin typeface="Candara"/>
              </a:rPr>
              <a:t>: 3/177, </a:t>
            </a:r>
            <a:r>
              <a:rPr lang="en-US">
                <a:solidFill>
                  <a:srgbClr val="dc9f0c"/>
                </a:solidFill>
                <a:latin typeface="Candara"/>
              </a:rPr>
              <a:t>(47/177)</a:t>
            </a:r>
            <a:endParaRPr/>
          </a:p>
          <a:p>
            <a:pPr>
              <a:buFont typeface="Arial"/>
              <a:buChar char="•"/>
            </a:pPr>
            <a:r>
              <a:rPr b="1" lang="en-US">
                <a:solidFill>
                  <a:srgbClr val="073e87"/>
                </a:solidFill>
                <a:latin typeface="Candara"/>
              </a:rPr>
              <a:t>Demokrácia index: </a:t>
            </a:r>
            <a:r>
              <a:rPr lang="en-US">
                <a:solidFill>
                  <a:srgbClr val="073e87"/>
                </a:solidFill>
                <a:latin typeface="Candara"/>
              </a:rPr>
              <a:t>9,19-teljes , </a:t>
            </a:r>
            <a:r>
              <a:rPr lang="en-US">
                <a:solidFill>
                  <a:srgbClr val="dc9f0c"/>
                </a:solidFill>
                <a:latin typeface="Candara"/>
              </a:rPr>
              <a:t>(7,04-hiányos)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73e87"/>
                </a:solidFill>
                <a:latin typeface="Candara"/>
              </a:rPr>
              <a:t>Két hivatalos nyelv  van, a </a:t>
            </a:r>
            <a:r>
              <a:rPr b="1" lang="en-US">
                <a:solidFill>
                  <a:srgbClr val="073e87"/>
                </a:solidFill>
                <a:latin typeface="Candara"/>
              </a:rPr>
              <a:t>finn</a:t>
            </a:r>
            <a:r>
              <a:rPr lang="en-US">
                <a:solidFill>
                  <a:srgbClr val="073e87"/>
                </a:solidFill>
                <a:latin typeface="Candara"/>
              </a:rPr>
              <a:t> (93%), és a finnországi-</a:t>
            </a:r>
            <a:r>
              <a:rPr b="1" lang="en-US">
                <a:solidFill>
                  <a:srgbClr val="073e87"/>
                </a:solidFill>
                <a:latin typeface="Candara"/>
              </a:rPr>
              <a:t>svéd</a:t>
            </a:r>
            <a:r>
              <a:rPr lang="en-US">
                <a:solidFill>
                  <a:srgbClr val="073e87"/>
                </a:solidFill>
                <a:latin typeface="Candara"/>
              </a:rPr>
              <a:t> (6%) Ezért minden utcatáblát, nevezetes épületet mindkét nyelven feliratozzák.</a:t>
            </a:r>
            <a:endParaRPr/>
          </a:p>
          <a:p>
            <a:pPr algn="just"/>
            <a:endParaRPr/>
          </a:p>
        </p:txBody>
      </p:sp>
      <p:pic>
        <p:nvPicPr>
          <p:cNvPr descr="" id="197" name="Tartalom helye 4"/>
          <p:cNvPicPr/>
          <p:nvPr/>
        </p:nvPicPr>
        <p:blipFill>
          <a:blip r:embed="rId1"/>
          <a:stretch>
            <a:fillRect/>
          </a:stretch>
        </p:blipFill>
        <p:spPr>
          <a:xfrm>
            <a:off x="4356000" y="2061000"/>
            <a:ext cx="4536000" cy="3671280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457200" y="836640"/>
            <a:ext cx="8229240" cy="431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ffffff"/>
                </a:solidFill>
                <a:latin typeface="Candara"/>
              </a:rPr>
              <a:t>Hajléktalanság Finnországban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  <p:sp>
        <p:nvSpPr>
          <p:cNvPr id="199" name="TextShape 2"/>
          <p:cNvSpPr txBox="1"/>
          <p:nvPr/>
        </p:nvSpPr>
        <p:spPr>
          <a:xfrm>
            <a:off x="251640" y="2679120"/>
            <a:ext cx="4246920" cy="34470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1987. </a:t>
            </a:r>
            <a:r>
              <a:rPr lang="en-US">
                <a:solidFill>
                  <a:srgbClr val="000000"/>
                </a:solidFill>
                <a:latin typeface="Candara"/>
              </a:rPr>
              <a:t>évben körülbelül 20000 ember volt hajléktalan, 2008. évre ez a szám 8000-re esett vissza. 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Az országban élő körülbelül 8000 hajléktalan ember közül, 4000-en a 600 ezres lakosú Helsinkiben élnek.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 Finn Hajléktalanügyi stratégiának köszönhetően (Feantsa tanulmány) egyedül Finnországban csökken egyértelműen a hajléktalanok száma. </a:t>
            </a:r>
            <a:endParaRPr/>
          </a:p>
          <a:p>
            <a:pPr algn="just"/>
            <a:endParaRPr/>
          </a:p>
          <a:p>
            <a:pPr algn="just"/>
            <a:endParaRPr/>
          </a:p>
          <a:p>
            <a:pPr algn="just"/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2400">
                <a:solidFill>
                  <a:srgbClr val="ffffff"/>
                </a:solidFill>
                <a:latin typeface="Candara"/>
              </a:rPr>
              <a:t>A finnországi hajléktalan-ellátást döntően meghatározza az a szemlélet, hogy a lakhatás alapvető emberi jog.</a:t>
            </a:r>
            <a:endParaRPr/>
          </a:p>
        </p:txBody>
      </p:sp>
      <p:sp>
        <p:nvSpPr>
          <p:cNvPr id="201" name="TextShape 2"/>
          <p:cNvSpPr txBox="1"/>
          <p:nvPr/>
        </p:nvSpPr>
        <p:spPr>
          <a:xfrm>
            <a:off x="251640" y="2421000"/>
            <a:ext cx="4464000" cy="370512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 hajléktalanság csökkentésének legfontosabb eszköze: megfizethető áru bérlakások.</a:t>
            </a:r>
            <a:endParaRPr/>
          </a:p>
          <a:p>
            <a:pPr algn="just"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  <a:latin typeface="Candara"/>
              </a:rPr>
              <a:t>2001-2005 </a:t>
            </a:r>
            <a:r>
              <a:rPr b="1" lang="en-US">
                <a:solidFill>
                  <a:srgbClr val="000000"/>
                </a:solidFill>
                <a:latin typeface="Candara"/>
              </a:rPr>
              <a:t>stratégiai </a:t>
            </a:r>
            <a:r>
              <a:rPr lang="en-US">
                <a:solidFill>
                  <a:srgbClr val="000000"/>
                </a:solidFill>
                <a:latin typeface="Candara"/>
              </a:rPr>
              <a:t>program keretében </a:t>
            </a:r>
            <a:r>
              <a:rPr b="1" lang="en-US">
                <a:solidFill>
                  <a:srgbClr val="000000"/>
                </a:solidFill>
                <a:latin typeface="Candara"/>
              </a:rPr>
              <a:t>1000 új bérlakás</a:t>
            </a:r>
            <a:r>
              <a:rPr lang="en-US">
                <a:solidFill>
                  <a:srgbClr val="000000"/>
                </a:solidFill>
                <a:latin typeface="Candara"/>
              </a:rPr>
              <a:t> létrehozását tűzték ki célul. 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Felismerték a </a:t>
            </a:r>
            <a:r>
              <a:rPr b="1" lang="en-US">
                <a:solidFill>
                  <a:srgbClr val="000000"/>
                </a:solidFill>
                <a:latin typeface="Candara"/>
              </a:rPr>
              <a:t>lakhatási/utógondozói szolgáltatás</a:t>
            </a:r>
            <a:r>
              <a:rPr lang="en-US">
                <a:solidFill>
                  <a:srgbClr val="000000"/>
                </a:solidFill>
                <a:latin typeface="Candara"/>
              </a:rPr>
              <a:t> jelentőségét. 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Több figyelmet fordítottak a </a:t>
            </a:r>
            <a:r>
              <a:rPr b="1" lang="en-US">
                <a:solidFill>
                  <a:srgbClr val="000000"/>
                </a:solidFill>
                <a:latin typeface="Candara"/>
              </a:rPr>
              <a:t>komplex problémákkal rendelkező hajléktalan emberekre</a:t>
            </a:r>
            <a:r>
              <a:rPr lang="en-US">
                <a:solidFill>
                  <a:srgbClr val="000000"/>
                </a:solidFill>
                <a:latin typeface="Candara"/>
              </a:rPr>
              <a:t>, 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Nagyobb hangsúlyt a </a:t>
            </a:r>
            <a:r>
              <a:rPr b="1" lang="en-US">
                <a:solidFill>
                  <a:srgbClr val="000000"/>
                </a:solidFill>
                <a:latin typeface="Candara"/>
              </a:rPr>
              <a:t>kiegészítő szolgáltatások fejlesztésére</a:t>
            </a:r>
            <a:r>
              <a:rPr lang="en-US">
                <a:solidFill>
                  <a:srgbClr val="000000"/>
                </a:solidFill>
                <a:latin typeface="Candara"/>
              </a:rPr>
              <a:t>.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2400">
                <a:solidFill>
                  <a:srgbClr val="ffffff"/>
                </a:solidFill>
                <a:latin typeface="Candara"/>
              </a:rPr>
              <a:t>Az ügyfeleket megrendelőként kezelik, és a személyes igényeiket veszik figyelembe.</a:t>
            </a:r>
            <a:endParaRPr/>
          </a:p>
        </p:txBody>
      </p:sp>
      <p:sp>
        <p:nvSpPr>
          <p:cNvPr id="203" name="TextShape 2"/>
          <p:cNvSpPr txBox="1"/>
          <p:nvPr/>
        </p:nvSpPr>
        <p:spPr>
          <a:xfrm>
            <a:off x="251640" y="2565000"/>
            <a:ext cx="4968360" cy="38880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b="1" lang="en-US" sz="2600">
                <a:solidFill>
                  <a:srgbClr val="000000"/>
                </a:solidFill>
                <a:latin typeface="Candara"/>
              </a:rPr>
              <a:t>2008–2011</a:t>
            </a:r>
            <a:r>
              <a:rPr lang="en-US" sz="2600">
                <a:solidFill>
                  <a:srgbClr val="000000"/>
                </a:solidFill>
                <a:latin typeface="Candara"/>
              </a:rPr>
              <a:t>-</a:t>
            </a:r>
            <a:r>
              <a:rPr lang="en-US" sz="2600">
                <a:solidFill>
                  <a:srgbClr val="000000"/>
                </a:solidFill>
                <a:latin typeface="Candara"/>
              </a:rPr>
              <a:t>es Hajléktalanügyi Stratégia.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b="1" lang="en-US" sz="2600">
                <a:solidFill>
                  <a:srgbClr val="000000"/>
                </a:solidFill>
                <a:latin typeface="Candara"/>
              </a:rPr>
              <a:t>Housing first programmal</a:t>
            </a:r>
            <a:r>
              <a:rPr lang="en-US" sz="2600">
                <a:solidFill>
                  <a:srgbClr val="000000"/>
                </a:solidFill>
                <a:latin typeface="Candara"/>
              </a:rPr>
              <a:t> kísérelték meg olyan tartósan hajléktalan, szenvedélybeteg, vagy mentálisan sérült emberek lakáshoz juttatását, akiknél a hagyományos lépcsőzetes program nem hozott eredményt.</a:t>
            </a:r>
            <a:endParaRPr/>
          </a:p>
          <a:p>
            <a:pPr algn="just"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Candara"/>
              </a:rPr>
              <a:t>A stratégia lényege, hogy a hajléktalan emberek az </a:t>
            </a:r>
            <a:r>
              <a:rPr b="1" lang="en-US" sz="2600">
                <a:solidFill>
                  <a:srgbClr val="000000"/>
                </a:solidFill>
                <a:latin typeface="Candara"/>
              </a:rPr>
              <a:t>utcáról lakásba </a:t>
            </a:r>
            <a:r>
              <a:rPr lang="en-US" sz="2600">
                <a:solidFill>
                  <a:srgbClr val="000000"/>
                </a:solidFill>
                <a:latin typeface="Candara"/>
              </a:rPr>
              <a:t>költözhetnek ahol önálló életet élhetnek, bezárhatják ajtót, emellett szakszerű támogatást is kapnak, hogy meg tudják tartani a lakhatásukat.</a:t>
            </a:r>
            <a:endParaRPr/>
          </a:p>
          <a:p>
            <a:pPr algn="just"/>
            <a:endParaRPr/>
          </a:p>
          <a:p>
            <a:pPr algn="just">
              <a:buFont typeface="Arial"/>
              <a:buChar char="•"/>
            </a:pPr>
            <a:r>
              <a:rPr b="1" lang="en-US" sz="2600">
                <a:solidFill>
                  <a:srgbClr val="000000"/>
                </a:solidFill>
                <a:latin typeface="Candara"/>
              </a:rPr>
              <a:t>Ügyfelenként 14 ezer EUR éves megtakarítást eredményezett, és a szociális és egészségügyi ellátások igénybevétele felére csökkent </a:t>
            </a:r>
            <a:r>
              <a:rPr lang="en-US" sz="2600">
                <a:solidFill>
                  <a:srgbClr val="000000"/>
                </a:solidFill>
                <a:latin typeface="Candara"/>
              </a:rPr>
              <a:t>!!!</a:t>
            </a:r>
            <a:endParaRPr/>
          </a:p>
          <a:p>
            <a:pPr algn="just"/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2400">
                <a:solidFill>
                  <a:srgbClr val="ffffff"/>
                </a:solidFill>
                <a:latin typeface="Candara"/>
              </a:rPr>
              <a:t>Finnországban nagyon kevés az alacsony költségű, kisméretű albérlet</a:t>
            </a:r>
            <a:r>
              <a:rPr lang="en-US" sz="2400">
                <a:solidFill>
                  <a:srgbClr val="ffffff"/>
                </a:solidFill>
                <a:latin typeface="Candara"/>
              </a:rPr>
              <a:t>.</a:t>
            </a:r>
            <a:endParaRPr/>
          </a:p>
        </p:txBody>
      </p:sp>
      <p:sp>
        <p:nvSpPr>
          <p:cNvPr id="205" name="TextShape 2"/>
          <p:cNvSpPr txBox="1"/>
          <p:nvPr/>
        </p:nvSpPr>
        <p:spPr>
          <a:xfrm>
            <a:off x="251640" y="2349000"/>
            <a:ext cx="5040360" cy="40320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  <a:latin typeface="Candara"/>
              </a:rPr>
              <a:t>2012-2015 </a:t>
            </a:r>
            <a:r>
              <a:rPr lang="en-US">
                <a:solidFill>
                  <a:srgbClr val="000000"/>
                </a:solidFill>
                <a:latin typeface="Candara"/>
              </a:rPr>
              <a:t>stratégia: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Housing first lakások mellett létrehoztak </a:t>
            </a:r>
            <a:r>
              <a:rPr b="1" lang="en-US">
                <a:solidFill>
                  <a:srgbClr val="000000"/>
                </a:solidFill>
                <a:latin typeface="Candara"/>
              </a:rPr>
              <a:t>housing unitokat</a:t>
            </a:r>
            <a:r>
              <a:rPr lang="en-US">
                <a:solidFill>
                  <a:srgbClr val="000000"/>
                </a:solidFill>
                <a:latin typeface="Candara"/>
              </a:rPr>
              <a:t>, olyan önálló lakótömböket, amelyben saját lakást biztosítanak az ügyfeleknek.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 Housing unitokban alacsony küszöbű szolgáltatást nyújtó intézményekben többségében practical nurse-ök dolgoznak, de egyre gyakrabban alkalmaznak főiskolai végzettségű szociális munkásokat. </a:t>
            </a:r>
            <a:endParaRPr/>
          </a:p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Az olyan szociális munkások, akik egyetemi végzettséggel rendelkeznek főként a hivatalokban, önkormányzatoknál dolgoznak.</a:t>
            </a:r>
            <a:endParaRPr/>
          </a:p>
          <a:p>
            <a:r>
              <a:rPr b="1" lang="en-US">
                <a:solidFill>
                  <a:srgbClr val="000000"/>
                </a:solidFill>
                <a:latin typeface="Candara"/>
              </a:rPr>
              <a:t> 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457200" y="980640"/>
            <a:ext cx="8229240" cy="6098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ffffff"/>
                </a:solidFill>
                <a:latin typeface="Candara"/>
              </a:rPr>
              <a:t>Vailla Vakinaista Asuntoa Ry</a:t>
            </a:r>
            <a:r>
              <a:rPr lang="en-US" sz="4400">
                <a:solidFill>
                  <a:srgbClr val="ffffff"/>
                </a:solidFill>
                <a:latin typeface="Candara"/>
              </a:rPr>
              <a:t>
</a:t>
            </a:r>
            <a:endParaRPr/>
          </a:p>
        </p:txBody>
      </p:sp>
      <p:sp>
        <p:nvSpPr>
          <p:cNvPr id="207" name="TextShape 2"/>
          <p:cNvSpPr txBox="1"/>
          <p:nvPr/>
        </p:nvSpPr>
        <p:spPr>
          <a:xfrm>
            <a:off x="251640" y="2679120"/>
            <a:ext cx="4246920" cy="355788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ndara"/>
              </a:rPr>
              <a:t>Vva Ry alulról jövő kezdeményezésként </a:t>
            </a:r>
            <a:r>
              <a:rPr b="1" lang="en-US">
                <a:solidFill>
                  <a:srgbClr val="000000"/>
                </a:solidFill>
                <a:latin typeface="Candara"/>
              </a:rPr>
              <a:t>1986</a:t>
            </a:r>
            <a:r>
              <a:rPr lang="en-US">
                <a:solidFill>
                  <a:srgbClr val="000000"/>
                </a:solidFill>
                <a:latin typeface="Candara"/>
              </a:rPr>
              <a:t>-ban alapították az érintettek, ahol szakemberek, önkéntesek és hallgatók is dolgoznak. Tevékenységüket adományokból, a </a:t>
            </a:r>
            <a:r>
              <a:rPr b="1" lang="en-US">
                <a:solidFill>
                  <a:srgbClr val="000000"/>
                </a:solidFill>
                <a:latin typeface="Candara"/>
              </a:rPr>
              <a:t>Ray</a:t>
            </a:r>
            <a:r>
              <a:rPr lang="en-US">
                <a:solidFill>
                  <a:srgbClr val="000000"/>
                </a:solidFill>
                <a:latin typeface="Candara"/>
              </a:rPr>
              <a:t>, támogatásából, szolgáltatásvásárlásból finanszírozzák.</a:t>
            </a:r>
            <a:endParaRPr/>
          </a:p>
          <a:p>
            <a:pPr algn="just"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  <a:latin typeface="Candara"/>
              </a:rPr>
              <a:t>A Vva alapelve, hogy a lakhatás hiánya nem elfogadható semmilyen anyagi körülmények között, és mindenki képes az önálló lakhatásra, ha biztosítják számára a megfelelő körülményeket és támogatást.</a:t>
            </a:r>
            <a:endParaRPr/>
          </a:p>
          <a:p>
            <a:pPr algn="just"/>
            <a:endParaRPr/>
          </a:p>
          <a:p>
            <a:pPr algn="just"/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