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45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1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2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83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93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82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3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8FF2-0A3C-400B-BD23-DC989AA32EC4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41C8-CFEC-40DB-9D95-BDAE35749F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2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Presentation 13.9.17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Andy Mills Manager Complex Needs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3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i="1" dirty="0" smtClean="0"/>
              <a:t>From 2016 Client Needs Survey</a:t>
            </a:r>
            <a:endParaRPr lang="en-GB" sz="3200" i="1" dirty="0"/>
          </a:p>
          <a:p>
            <a:r>
              <a:rPr lang="en-GB" sz="3200" dirty="0" smtClean="0"/>
              <a:t>Substance Use Need: 1068 (55%)</a:t>
            </a:r>
          </a:p>
          <a:p>
            <a:r>
              <a:rPr lang="en-GB" sz="3200" dirty="0" smtClean="0"/>
              <a:t>Smoker: 1451 (74%)</a:t>
            </a:r>
          </a:p>
          <a:p>
            <a:r>
              <a:rPr lang="en-GB" sz="3200" dirty="0" smtClean="0"/>
              <a:t>Alcohol: 587 (30%)</a:t>
            </a:r>
          </a:p>
          <a:p>
            <a:r>
              <a:rPr lang="en-GB" sz="3200" dirty="0" smtClean="0"/>
              <a:t>Drugs: 780 (40%)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i="1" dirty="0" smtClean="0"/>
              <a:t>From Support Overview whole org 3/6/17 to 12/9/17</a:t>
            </a:r>
          </a:p>
          <a:p>
            <a:r>
              <a:rPr lang="en-GB" sz="3200" dirty="0" smtClean="0"/>
              <a:t>SU need - 1464 (56%)</a:t>
            </a:r>
          </a:p>
          <a:p>
            <a:r>
              <a:rPr lang="en-GB" sz="3200" dirty="0" smtClean="0"/>
              <a:t>Smoker - 1504 (57%)</a:t>
            </a:r>
          </a:p>
          <a:p>
            <a:r>
              <a:rPr lang="en-GB" sz="3200" dirty="0" smtClean="0"/>
              <a:t>Alcohol – 794 (30%)</a:t>
            </a:r>
          </a:p>
          <a:p>
            <a:r>
              <a:rPr lang="en-GB" sz="3200" dirty="0" smtClean="0"/>
              <a:t>Drugs – 1075 (41%)</a:t>
            </a:r>
          </a:p>
          <a:p>
            <a:endParaRPr lang="en-GB" sz="3200" i="1" dirty="0" smtClean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488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</p:spPr>
        <p:txBody>
          <a:bodyPr/>
          <a:lstStyle/>
          <a:p>
            <a:r>
              <a:rPr lang="en-GB" dirty="0" smtClean="0"/>
              <a:t>Main Substances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2636"/>
            <a:ext cx="5181600" cy="49743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From 2016 Client Needs Survey</a:t>
            </a:r>
          </a:p>
          <a:p>
            <a:r>
              <a:rPr lang="en-GB" dirty="0" smtClean="0"/>
              <a:t>Alcohol: 587 (30% of total clients)</a:t>
            </a:r>
          </a:p>
          <a:p>
            <a:pPr marL="0" indent="0">
              <a:buNone/>
            </a:pPr>
            <a:r>
              <a:rPr lang="en-GB" i="1" dirty="0" smtClean="0"/>
              <a:t>Clients who misuse substances (%age is of those who reported misuse)</a:t>
            </a:r>
          </a:p>
          <a:p>
            <a:r>
              <a:rPr lang="en-GB" dirty="0" smtClean="0"/>
              <a:t>Cannabis: 458 (59%)</a:t>
            </a:r>
          </a:p>
          <a:p>
            <a:r>
              <a:rPr lang="en-GB" dirty="0" smtClean="0"/>
              <a:t>Crack: 398 (51%)</a:t>
            </a:r>
          </a:p>
          <a:p>
            <a:r>
              <a:rPr lang="en-GB" dirty="0" smtClean="0"/>
              <a:t>Heroin: 338 (43)  </a:t>
            </a:r>
            <a:endParaRPr lang="en-GB" dirty="0"/>
          </a:p>
          <a:p>
            <a:r>
              <a:rPr lang="en-GB" dirty="0" smtClean="0"/>
              <a:t>Codeine: 7 (1%) </a:t>
            </a:r>
          </a:p>
          <a:p>
            <a:r>
              <a:rPr lang="en-GB" dirty="0" err="1" smtClean="0"/>
              <a:t>Subutex</a:t>
            </a:r>
            <a:r>
              <a:rPr lang="en-GB" dirty="0" smtClean="0"/>
              <a:t> 20 (3%)</a:t>
            </a:r>
          </a:p>
          <a:p>
            <a:r>
              <a:rPr lang="en-GB" dirty="0" smtClean="0"/>
              <a:t>Methadone: 109 (14%)</a:t>
            </a:r>
          </a:p>
          <a:p>
            <a:r>
              <a:rPr lang="en-GB" dirty="0" smtClean="0"/>
              <a:t>Cocaine: 109 (14%)</a:t>
            </a:r>
          </a:p>
          <a:p>
            <a:r>
              <a:rPr lang="en-GB" dirty="0" smtClean="0"/>
              <a:t>Methamphetamine 9 (1%)</a:t>
            </a:r>
          </a:p>
          <a:p>
            <a:r>
              <a:rPr lang="en-GB" dirty="0" smtClean="0"/>
              <a:t>SCRAs 22 (3%)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2636"/>
            <a:ext cx="5181600" cy="4974327"/>
          </a:xfrm>
        </p:spPr>
        <p:txBody>
          <a:bodyPr>
            <a:normAutofit fontScale="85000" lnSpcReduction="20000"/>
          </a:bodyPr>
          <a:lstStyle/>
          <a:p>
            <a:r>
              <a:rPr lang="en-GB" i="1" dirty="0"/>
              <a:t>From Support Overview whole org 3/6/17 to </a:t>
            </a:r>
            <a:r>
              <a:rPr lang="en-GB" i="1" dirty="0" smtClean="0"/>
              <a:t>12/9/17:</a:t>
            </a:r>
          </a:p>
          <a:p>
            <a:pPr marL="0" indent="0">
              <a:buNone/>
            </a:pPr>
            <a:r>
              <a:rPr lang="en-GB" i="1" dirty="0"/>
              <a:t>Clients who misuse substances (%age is of those who reported misuse)</a:t>
            </a:r>
          </a:p>
          <a:p>
            <a:r>
              <a:rPr lang="en-GB" dirty="0" smtClean="0"/>
              <a:t>Cannabis: 569 (53%)</a:t>
            </a:r>
          </a:p>
          <a:p>
            <a:r>
              <a:rPr lang="en-GB" dirty="0" smtClean="0"/>
              <a:t>Crack: 536 (50%)</a:t>
            </a:r>
          </a:p>
          <a:p>
            <a:r>
              <a:rPr lang="en-GB" dirty="0" smtClean="0"/>
              <a:t>Heroin: 475 (44%)</a:t>
            </a:r>
          </a:p>
          <a:p>
            <a:r>
              <a:rPr lang="en-GB" dirty="0" smtClean="0"/>
              <a:t>Codeine: 9 (1%)</a:t>
            </a:r>
          </a:p>
          <a:p>
            <a:r>
              <a:rPr lang="en-GB" dirty="0" err="1" smtClean="0"/>
              <a:t>Subutex</a:t>
            </a:r>
            <a:r>
              <a:rPr lang="en-GB" dirty="0" smtClean="0"/>
              <a:t>: 32 (3%)</a:t>
            </a:r>
          </a:p>
          <a:p>
            <a:r>
              <a:rPr lang="en-GB" dirty="0" smtClean="0"/>
              <a:t>Methadone: 152 (14%)</a:t>
            </a:r>
          </a:p>
          <a:p>
            <a:r>
              <a:rPr lang="en-GB" dirty="0" smtClean="0"/>
              <a:t>Cocaine: 148 (14%)</a:t>
            </a:r>
          </a:p>
          <a:p>
            <a:r>
              <a:rPr lang="en-GB" dirty="0" smtClean="0"/>
              <a:t>Methamphetamine: 9 (1%)</a:t>
            </a:r>
          </a:p>
          <a:p>
            <a:r>
              <a:rPr lang="en-GB" dirty="0" smtClean="0"/>
              <a:t>SCRAs: 39 (4%)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6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 </a:t>
            </a:r>
            <a:r>
              <a:rPr lang="en-GB" dirty="0"/>
              <a:t>N</a:t>
            </a:r>
            <a:r>
              <a:rPr lang="en-GB" dirty="0" smtClean="0"/>
              <a:t>eeds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786"/>
            <a:ext cx="10515600" cy="49976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3 x CNW</a:t>
            </a:r>
          </a:p>
          <a:p>
            <a:pPr marL="0" indent="0">
              <a:buNone/>
            </a:pPr>
            <a:r>
              <a:rPr lang="en-GB" i="1" dirty="0" smtClean="0"/>
              <a:t>Palliative care worker</a:t>
            </a:r>
          </a:p>
          <a:p>
            <a:pPr marL="0" indent="0">
              <a:buNone/>
            </a:pPr>
            <a:r>
              <a:rPr lang="en-GB" i="1" dirty="0" smtClean="0"/>
              <a:t>Manager</a:t>
            </a:r>
          </a:p>
          <a:p>
            <a:pPr marL="0" indent="0">
              <a:buNone/>
            </a:pPr>
            <a:r>
              <a:rPr lang="en-GB" i="1" dirty="0" smtClean="0"/>
              <a:t>Deputy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What we do:</a:t>
            </a:r>
          </a:p>
          <a:p>
            <a:r>
              <a:rPr lang="en-GB" dirty="0" smtClean="0"/>
              <a:t>Training</a:t>
            </a:r>
          </a:p>
          <a:p>
            <a:pPr lvl="1"/>
            <a:r>
              <a:rPr lang="en-GB" dirty="0" smtClean="0"/>
              <a:t>Central</a:t>
            </a:r>
          </a:p>
          <a:p>
            <a:pPr lvl="1"/>
            <a:r>
              <a:rPr lang="en-GB" dirty="0" smtClean="0"/>
              <a:t>Local</a:t>
            </a:r>
          </a:p>
          <a:p>
            <a:r>
              <a:rPr lang="en-GB" dirty="0" smtClean="0"/>
              <a:t>Complex Case work</a:t>
            </a:r>
          </a:p>
          <a:p>
            <a:r>
              <a:rPr lang="en-GB" dirty="0" smtClean="0"/>
              <a:t>Quality policy and Good Practice</a:t>
            </a:r>
          </a:p>
          <a:p>
            <a:r>
              <a:rPr lang="en-GB" dirty="0" smtClean="0"/>
              <a:t>Link with local services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4" name="Picture 3" descr="CNT photos Oct16 052.JPG"/>
          <p:cNvPicPr/>
          <p:nvPr/>
        </p:nvPicPr>
        <p:blipFill rotWithShape="1">
          <a:blip r:embed="rId2" cstate="print"/>
          <a:srcRect l="7985" r="10172" b="8739"/>
          <a:stretch/>
        </p:blipFill>
        <p:spPr bwMode="auto">
          <a:xfrm rot="120000">
            <a:off x="6124238" y="1081723"/>
            <a:ext cx="4860949" cy="3203661"/>
          </a:xfrm>
          <a:prstGeom prst="rect">
            <a:avLst/>
          </a:prstGeom>
          <a:ln w="34925" cap="flat" cmpd="sng" algn="ctr">
            <a:solidFill>
              <a:srgbClr val="F15B2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8086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Tiers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Tier 1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mtClean="0"/>
              <a:t>	Non-Specific services which might come into contact with Substance users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mtClean="0"/>
              <a:t>	Examples: A&amp;E, GPs, Court, Hostels, Day Centres, Job Centre etc</a:t>
            </a:r>
          </a:p>
        </p:txBody>
      </p:sp>
    </p:spTree>
    <p:extLst>
      <p:ext uri="{BB962C8B-B14F-4D97-AF65-F5344CB8AC3E}">
        <p14:creationId xmlns:p14="http://schemas.microsoft.com/office/powerpoint/2010/main" val="29976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Tiers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 smtClean="0"/>
              <a:t>Tier 2</a:t>
            </a:r>
          </a:p>
          <a:p>
            <a:pPr>
              <a:defRPr/>
            </a:pPr>
            <a:endParaRPr lang="en-GB" dirty="0" smtClean="0"/>
          </a:p>
          <a:p>
            <a:pPr>
              <a:buNone/>
              <a:defRPr/>
            </a:pPr>
            <a:r>
              <a:rPr lang="en-GB" dirty="0" smtClean="0"/>
              <a:t>	Low Threshold S.U. Specific services providing: </a:t>
            </a:r>
          </a:p>
          <a:p>
            <a:pPr>
              <a:buNone/>
              <a:defRPr/>
            </a:pPr>
            <a:r>
              <a:rPr lang="en-GB" dirty="0" smtClean="0"/>
              <a:t>	Drop-In </a:t>
            </a:r>
          </a:p>
          <a:p>
            <a:pPr>
              <a:buNone/>
              <a:defRPr/>
            </a:pPr>
            <a:r>
              <a:rPr lang="en-GB" dirty="0" smtClean="0"/>
              <a:t>	Needle Exchange</a:t>
            </a:r>
          </a:p>
          <a:p>
            <a:pPr>
              <a:buNone/>
              <a:defRPr/>
            </a:pPr>
            <a:r>
              <a:rPr lang="en-GB" dirty="0" smtClean="0"/>
              <a:t>	Assessment</a:t>
            </a:r>
          </a:p>
          <a:p>
            <a:pPr>
              <a:buNone/>
              <a:defRPr/>
            </a:pPr>
            <a:r>
              <a:rPr lang="en-GB" dirty="0" smtClean="0"/>
              <a:t>	One to One Counselling </a:t>
            </a:r>
          </a:p>
          <a:p>
            <a:pPr>
              <a:buNone/>
              <a:defRPr/>
            </a:pPr>
            <a:r>
              <a:rPr lang="en-GB" dirty="0" smtClean="0"/>
              <a:t>	Onward Referral</a:t>
            </a:r>
          </a:p>
        </p:txBody>
      </p:sp>
    </p:spTree>
    <p:extLst>
      <p:ext uri="{BB962C8B-B14F-4D97-AF65-F5344CB8AC3E}">
        <p14:creationId xmlns:p14="http://schemas.microsoft.com/office/powerpoint/2010/main" val="29979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Tiers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Tier 3</a:t>
            </a:r>
          </a:p>
          <a:p>
            <a:pPr eaLnBrk="1" hangingPunct="1"/>
            <a:endParaRPr lang="en-GB" altLang="en-US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mtClean="0"/>
              <a:t>	Structured Provision: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mtClean="0"/>
              <a:t>	Day Programmes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mtClean="0"/>
              <a:t>	Other structured counselling services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mtClean="0"/>
              <a:t>	Prescribing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mtClean="0"/>
              <a:t>	Community Detox</a:t>
            </a:r>
          </a:p>
        </p:txBody>
      </p:sp>
    </p:spTree>
    <p:extLst>
      <p:ext uri="{BB962C8B-B14F-4D97-AF65-F5344CB8AC3E}">
        <p14:creationId xmlns:p14="http://schemas.microsoft.com/office/powerpoint/2010/main" val="4406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Tiers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GB" dirty="0" smtClean="0"/>
              <a:t>Tier 4</a:t>
            </a:r>
          </a:p>
          <a:p>
            <a:pPr>
              <a:defRPr/>
            </a:pPr>
            <a:endParaRPr lang="en-GB" dirty="0" smtClean="0"/>
          </a:p>
          <a:p>
            <a:pPr>
              <a:buNone/>
              <a:defRPr/>
            </a:pPr>
            <a:r>
              <a:rPr lang="en-GB" dirty="0" smtClean="0"/>
              <a:t>	Residential </a:t>
            </a:r>
            <a:r>
              <a:rPr lang="en-GB" dirty="0" err="1" smtClean="0"/>
              <a:t>Detox</a:t>
            </a:r>
            <a:endParaRPr lang="en-GB" dirty="0" smtClean="0"/>
          </a:p>
          <a:p>
            <a:pPr>
              <a:buNone/>
              <a:defRPr/>
            </a:pPr>
            <a:r>
              <a:rPr lang="en-GB" dirty="0" smtClean="0"/>
              <a:t>	Residential Rehab</a:t>
            </a:r>
          </a:p>
          <a:p>
            <a:pPr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Tier 4a</a:t>
            </a:r>
          </a:p>
          <a:p>
            <a:pPr>
              <a:buNone/>
              <a:defRPr/>
            </a:pPr>
            <a:r>
              <a:rPr lang="en-GB" dirty="0" smtClean="0"/>
              <a:t>	</a:t>
            </a:r>
          </a:p>
          <a:p>
            <a:pPr>
              <a:buNone/>
              <a:defRPr/>
            </a:pPr>
            <a:r>
              <a:rPr lang="en-GB" dirty="0" smtClean="0"/>
              <a:t>	Liver </a:t>
            </a:r>
          </a:p>
          <a:p>
            <a:pPr>
              <a:buNone/>
              <a:defRPr/>
            </a:pPr>
            <a:r>
              <a:rPr lang="en-GB" dirty="0" smtClean="0"/>
              <a:t>	HIV</a:t>
            </a:r>
          </a:p>
          <a:p>
            <a:pPr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907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96925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 Criminal Justice Services</a:t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GB" altLang="en-US" b="1" dirty="0" err="1" smtClean="0"/>
              <a:t>DiP</a:t>
            </a:r>
            <a:r>
              <a:rPr lang="en-GB" altLang="en-US" b="1" dirty="0" smtClean="0"/>
              <a:t> Teams </a:t>
            </a:r>
            <a:r>
              <a:rPr lang="en-GB" altLang="en-US" dirty="0" smtClean="0"/>
              <a:t>(Drug Interventions Programme)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/>
              <a:t>For drug using offenders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/>
              <a:t>Pre-arrest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/>
              <a:t>On arrest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/>
              <a:t>On sentencing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/>
              <a:t>In prison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/>
              <a:t>Post-release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/>
              <a:t>A ‘beginning-to-end’ support system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/>
              <a:t>Direct drug using offenders out of crime and into treatment.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dirty="0" smtClean="0"/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97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39800"/>
          </a:xfrm>
        </p:spPr>
        <p:txBody>
          <a:bodyPr/>
          <a:lstStyle/>
          <a:p>
            <a:r>
              <a:rPr lang="en-GB" altLang="en-US" smtClean="0"/>
              <a:t>Criminal Justice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5875"/>
            <a:ext cx="8229600" cy="4840288"/>
          </a:xfrm>
        </p:spPr>
        <p:txBody>
          <a:bodyPr/>
          <a:lstStyle/>
          <a:p>
            <a:r>
              <a:rPr lang="en-GB" altLang="en-US" b="1" smtClean="0"/>
              <a:t>DRR</a:t>
            </a:r>
            <a:r>
              <a:rPr lang="en-GB" altLang="en-US" smtClean="0"/>
              <a:t> – Drug Rehabilitation Requirement: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mtClean="0"/>
              <a:t>Part of a community sentence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mtClean="0"/>
              <a:t>A diversion away from custodial sentencing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mtClean="0"/>
              <a:t>Must be agreed with the user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mtClean="0"/>
              <a:t>A DRR lasts between six months and three years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mtClean="0"/>
              <a:t>If ‘breached’ then user will return to court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mtClean="0"/>
              <a:t>May then do custodial sentence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299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Other Community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AA – Alcoholics Anonymous</a:t>
            </a:r>
          </a:p>
          <a:p>
            <a:r>
              <a:rPr lang="en-GB" altLang="en-US" dirty="0" smtClean="0"/>
              <a:t>NA – Narcotics Anonymous</a:t>
            </a:r>
          </a:p>
          <a:p>
            <a:r>
              <a:rPr lang="en-GB" altLang="en-US" dirty="0" smtClean="0"/>
              <a:t>CA – Cocaine Anonymous (and others)</a:t>
            </a:r>
          </a:p>
          <a:p>
            <a:r>
              <a:rPr lang="en-GB" altLang="en-US" dirty="0" smtClean="0"/>
              <a:t>SMART recovery</a:t>
            </a:r>
          </a:p>
          <a:p>
            <a:r>
              <a:rPr lang="en-GB" altLang="en-US" dirty="0" smtClean="0"/>
              <a:t>Mutual Aid and peer support groups</a:t>
            </a:r>
          </a:p>
          <a:p>
            <a:r>
              <a:rPr lang="en-GB" altLang="en-US" dirty="0" smtClean="0"/>
              <a:t>Other self-funded charity and faith-based services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96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Mungo’s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4695004"/>
          </a:xfrm>
        </p:spPr>
        <p:txBody>
          <a:bodyPr>
            <a:normAutofit/>
          </a:bodyPr>
          <a:lstStyle/>
          <a:p>
            <a:r>
              <a:rPr lang="en-GB" dirty="0" smtClean="0"/>
              <a:t>Outreach Teams</a:t>
            </a:r>
          </a:p>
          <a:p>
            <a:r>
              <a:rPr lang="en-GB" dirty="0" smtClean="0"/>
              <a:t>No Second Night Out</a:t>
            </a:r>
          </a:p>
          <a:p>
            <a:r>
              <a:rPr lang="en-GB" dirty="0" smtClean="0"/>
              <a:t>Assessment Centres</a:t>
            </a:r>
          </a:p>
          <a:p>
            <a:r>
              <a:rPr lang="en-GB" dirty="0" smtClean="0"/>
              <a:t>First Stage Hostels</a:t>
            </a:r>
          </a:p>
          <a:p>
            <a:r>
              <a:rPr lang="en-GB" dirty="0" smtClean="0"/>
              <a:t>Semi-Independent Housing</a:t>
            </a:r>
          </a:p>
          <a:p>
            <a:r>
              <a:rPr lang="en-GB" dirty="0" smtClean="0"/>
              <a:t>Specialist projects</a:t>
            </a:r>
          </a:p>
          <a:p>
            <a:pPr lvl="1"/>
            <a:r>
              <a:rPr lang="en-GB" dirty="0" smtClean="0"/>
              <a:t>Registered Care</a:t>
            </a:r>
          </a:p>
          <a:p>
            <a:pPr lvl="1"/>
            <a:r>
              <a:rPr lang="en-GB" dirty="0" smtClean="0"/>
              <a:t>Mental Health Projects</a:t>
            </a:r>
          </a:p>
          <a:p>
            <a:pPr lvl="1"/>
            <a:r>
              <a:rPr lang="en-GB" dirty="0" smtClean="0"/>
              <a:t>Women Services</a:t>
            </a:r>
          </a:p>
          <a:p>
            <a:pPr lvl="1"/>
            <a:r>
              <a:rPr lang="en-GB" dirty="0" smtClean="0"/>
              <a:t>Offender projects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9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425</Words>
  <Application>Microsoft Office PowerPoint</Application>
  <PresentationFormat>Szélesvásznú</PresentationFormat>
  <Paragraphs>122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Presentation 13.9.17</vt:lpstr>
      <vt:lpstr>Tiers of Service</vt:lpstr>
      <vt:lpstr>Tiers of Service</vt:lpstr>
      <vt:lpstr>Tiers of Service</vt:lpstr>
      <vt:lpstr>Tiers of Service</vt:lpstr>
      <vt:lpstr>  Criminal Justice Services </vt:lpstr>
      <vt:lpstr>Criminal Justice Services</vt:lpstr>
      <vt:lpstr>Other Community Services</vt:lpstr>
      <vt:lpstr>St Mungo’s</vt:lpstr>
      <vt:lpstr>Stats </vt:lpstr>
      <vt:lpstr>Main Substances</vt:lpstr>
      <vt:lpstr>Complex Needs Team</vt:lpstr>
    </vt:vector>
  </TitlesOfParts>
  <Company>St Mungos Broadway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Mills</dc:creator>
  <cp:lastModifiedBy>szgabi</cp:lastModifiedBy>
  <cp:revision>9</cp:revision>
  <dcterms:created xsi:type="dcterms:W3CDTF">2017-03-07T09:03:03Z</dcterms:created>
  <dcterms:modified xsi:type="dcterms:W3CDTF">2017-10-25T09:54:46Z</dcterms:modified>
</cp:coreProperties>
</file>