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hu-HU" smtClean="0"/>
              <a:t>Mintacím szerkesztése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u-HU" smtClean="0"/>
              <a:t>Kattintson ide az alcím mintájának szerkesztéséhez</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ámakép képaláírással">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hu-HU" smtClean="0"/>
              <a:t>Mintacím szerkesztése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u-HU" smtClean="0"/>
              <a:t>Kép beszúrásához kattintson az ikonra</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smtClean="0"/>
              <a:t>Mintaszöveg szerkesztése</a:t>
            </a:r>
          </a:p>
        </p:txBody>
      </p:sp>
      <p:sp>
        <p:nvSpPr>
          <p:cNvPr id="5" name="Date Placeholder 4"/>
          <p:cNvSpPr>
            <a:spLocks noGrp="1"/>
          </p:cNvSpPr>
          <p:nvPr>
            <p:ph type="dt" sz="half" idx="10"/>
          </p:nvPr>
        </p:nvSpPr>
        <p:spPr/>
        <p:txBody>
          <a:bodyPr/>
          <a:lstStyle/>
          <a:p>
            <a:fld id="{48A87A34-81AB-432B-8DAE-1953F412C126}" type="datetimeFigureOut">
              <a:rPr lang="en-US" dirty="0"/>
              <a:t>12/4/2020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ím és képaláírás">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hu-HU" smtClean="0"/>
              <a:t>Mintacím szerkesztése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smtClean="0"/>
              <a:t>Mintaszöveg szerkesztése</a:t>
            </a:r>
          </a:p>
        </p:txBody>
      </p:sp>
      <p:sp>
        <p:nvSpPr>
          <p:cNvPr id="5" name="Date Placeholder 4"/>
          <p:cNvSpPr>
            <a:spLocks noGrp="1"/>
          </p:cNvSpPr>
          <p:nvPr>
            <p:ph type="dt" sz="half" idx="10"/>
          </p:nvPr>
        </p:nvSpPr>
        <p:spPr/>
        <p:txBody>
          <a:bodyPr/>
          <a:lstStyle/>
          <a:p>
            <a:fld id="{48A87A34-81AB-432B-8DAE-1953F412C126}" type="datetimeFigureOut">
              <a:rPr lang="en-US" dirty="0"/>
              <a:t>12/4/2020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dézet képaláírással">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hu-HU" smtClean="0"/>
              <a:t>Mintacím szerkesztése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smtClean="0"/>
              <a:t>Mintaszöveg szerkesztése</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smtClean="0"/>
              <a:t>Mintaszöveg szerkesztése</a:t>
            </a:r>
          </a:p>
        </p:txBody>
      </p:sp>
      <p:sp>
        <p:nvSpPr>
          <p:cNvPr id="5" name="Date Placeholder 4"/>
          <p:cNvSpPr>
            <a:spLocks noGrp="1"/>
          </p:cNvSpPr>
          <p:nvPr>
            <p:ph type="dt" sz="half" idx="10"/>
          </p:nvPr>
        </p:nvSpPr>
        <p:spPr/>
        <p:txBody>
          <a:bodyPr/>
          <a:lstStyle/>
          <a:p>
            <a:fld id="{48A87A34-81AB-432B-8DAE-1953F412C126}" type="datetimeFigureOut">
              <a:rPr lang="en-US" dirty="0"/>
              <a:t>12/4/2020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évkártya">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hu-HU" smtClean="0"/>
              <a:t>Mintacím szerkesztése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smtClean="0"/>
              <a:t>Mintaszöveg szerkesztése</a:t>
            </a:r>
          </a:p>
        </p:txBody>
      </p:sp>
      <p:sp>
        <p:nvSpPr>
          <p:cNvPr id="5" name="Date Placeholder 4"/>
          <p:cNvSpPr>
            <a:spLocks noGrp="1"/>
          </p:cNvSpPr>
          <p:nvPr>
            <p:ph type="dt" sz="half" idx="10"/>
          </p:nvPr>
        </p:nvSpPr>
        <p:spPr/>
        <p:txBody>
          <a:bodyPr/>
          <a:lstStyle/>
          <a:p>
            <a:fld id="{48A87A34-81AB-432B-8DAE-1953F412C126}" type="datetimeFigureOut">
              <a:rPr lang="en-US" dirty="0"/>
              <a:t>12/4/2020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hasáb">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hu-HU" smtClean="0"/>
              <a:t>Mintacím szerkesztése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3" name="Date Placeholder 2"/>
          <p:cNvSpPr>
            <a:spLocks noGrp="1"/>
          </p:cNvSpPr>
          <p:nvPr>
            <p:ph type="dt" sz="half" idx="10"/>
          </p:nvPr>
        </p:nvSpPr>
        <p:spPr/>
        <p:txBody>
          <a:bodyPr/>
          <a:lstStyle/>
          <a:p>
            <a:fld id="{48A87A34-81AB-432B-8DAE-1953F412C126}" type="datetimeFigureOut">
              <a:rPr lang="en-US" dirty="0"/>
              <a:t>12/4/2020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képhasáb">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hu-HU" smtClean="0"/>
              <a:t>Mintacím szerkesztése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u-HU" smtClean="0"/>
              <a:t>Kép beszúrásához kattintson az ikonra</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u-HU" smtClean="0"/>
              <a:t>Kép beszúrásához kattintson az ikonra</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u-HU" smtClean="0"/>
              <a:t>Kép beszúrásához kattintson az ikonra</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3" name="Date Placeholder 2"/>
          <p:cNvSpPr>
            <a:spLocks noGrp="1"/>
          </p:cNvSpPr>
          <p:nvPr>
            <p:ph type="dt" sz="half" idx="10"/>
          </p:nvPr>
        </p:nvSpPr>
        <p:spPr/>
        <p:txBody>
          <a:bodyPr/>
          <a:lstStyle/>
          <a:p>
            <a:fld id="{48A87A34-81AB-432B-8DAE-1953F412C126}" type="datetimeFigureOut">
              <a:rPr lang="en-US" dirty="0"/>
              <a:t>12/4/2020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hu-HU" smtClean="0"/>
              <a:t>Mintacím szerkesztése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hu-HU" smtClean="0"/>
              <a:t>Mintacím szerkesztése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hu-HU" smtClean="0"/>
              <a:t>Mintacím szerkesztése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hu-HU" smtClean="0"/>
              <a:t>Mintacím szerkesztése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u-HU" smtClean="0"/>
              <a:t>Mintaszöveg szerkesztése</a:t>
            </a:r>
          </a:p>
        </p:txBody>
      </p:sp>
      <p:sp>
        <p:nvSpPr>
          <p:cNvPr id="4" name="Date Placeholder 3"/>
          <p:cNvSpPr>
            <a:spLocks noGrp="1"/>
          </p:cNvSpPr>
          <p:nvPr>
            <p:ph type="dt" sz="half" idx="10"/>
          </p:nvPr>
        </p:nvSpPr>
        <p:spPr/>
        <p:txBody>
          <a:bodyPr/>
          <a:lstStyle/>
          <a:p>
            <a:fld id="{48A87A34-81AB-432B-8DAE-1953F412C126}" type="datetimeFigureOut">
              <a:rPr lang="en-US" dirty="0"/>
              <a:t>12/4/2020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hu-HU" smtClean="0"/>
              <a:t>Mintacím szerkesztése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hu-HU" smtClean="0"/>
              <a:t>Mintacím szerkesztése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12" name="Content Placeholder 3"/>
          <p:cNvSpPr>
            <a:spLocks noGrp="1"/>
          </p:cNvSpPr>
          <p:nvPr>
            <p:ph sz="quarter" idx="13"/>
          </p:nvPr>
        </p:nvSpPr>
        <p:spPr>
          <a:xfrm>
            <a:off x="913774" y="3051012"/>
            <a:ext cx="5106027" cy="2740187"/>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13" name="Content Placeholder 5"/>
          <p:cNvSpPr>
            <a:spLocks noGrp="1"/>
          </p:cNvSpPr>
          <p:nvPr>
            <p:ph sz="quarter" idx="14"/>
          </p:nvPr>
        </p:nvSpPr>
        <p:spPr>
          <a:xfrm>
            <a:off x="6172200" y="3051012"/>
            <a:ext cx="5105401" cy="2740187"/>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12/4/2020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hu-HU" smtClean="0"/>
              <a:t>Mintacím szerkesztése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12/4/2020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t>12/4/2020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hu-HU" smtClean="0"/>
              <a:t>Mintacím szerkesztése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smtClean="0"/>
              <a:t>Mintaszöveg szerkesztése</a:t>
            </a:r>
          </a:p>
        </p:txBody>
      </p:sp>
      <p:sp>
        <p:nvSpPr>
          <p:cNvPr id="5" name="Date Placeholder 4"/>
          <p:cNvSpPr>
            <a:spLocks noGrp="1"/>
          </p:cNvSpPr>
          <p:nvPr>
            <p:ph type="dt" sz="half" idx="10"/>
          </p:nvPr>
        </p:nvSpPr>
        <p:spPr/>
        <p:txBody>
          <a:bodyPr/>
          <a:lstStyle/>
          <a:p>
            <a:fld id="{48A87A34-81AB-432B-8DAE-1953F412C126}" type="datetimeFigureOut">
              <a:rPr lang="en-US" dirty="0"/>
              <a:t>12/4/2020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hu-HU" smtClean="0"/>
              <a:t>Mintacím szerkesztése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u-HU" smtClean="0"/>
              <a:t>Kép beszúrásához kattintson az ikonra</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smtClean="0"/>
              <a:t>Mintaszöveg szerkesztése</a:t>
            </a:r>
          </a:p>
        </p:txBody>
      </p:sp>
      <p:sp>
        <p:nvSpPr>
          <p:cNvPr id="5" name="Date Placeholder 4"/>
          <p:cNvSpPr>
            <a:spLocks noGrp="1"/>
          </p:cNvSpPr>
          <p:nvPr>
            <p:ph type="dt" sz="half" idx="10"/>
          </p:nvPr>
        </p:nvSpPr>
        <p:spPr/>
        <p:txBody>
          <a:bodyPr/>
          <a:lstStyle/>
          <a:p>
            <a:fld id="{48A87A34-81AB-432B-8DAE-1953F412C126}" type="datetimeFigureOut">
              <a:rPr lang="en-US" dirty="0"/>
              <a:t>12/4/2020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hu-HU" smtClean="0"/>
              <a:t>Mintacím szerkesztése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12/4/2020</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913775" y="618517"/>
            <a:ext cx="10364451" cy="1053529"/>
          </a:xfrm>
        </p:spPr>
        <p:txBody>
          <a:bodyPr>
            <a:normAutofit fontScale="90000"/>
          </a:bodyPr>
          <a:lstStyle/>
          <a:p>
            <a:pPr>
              <a:lnSpc>
                <a:spcPct val="150000"/>
              </a:lnSpc>
              <a:spcAft>
                <a:spcPts val="800"/>
              </a:spcAft>
            </a:pPr>
            <a:r>
              <a:rPr lang="en-GB" b="1" dirty="0">
                <a:latin typeface="Calibri" panose="020F0502020204030204" pitchFamily="34" charset="0"/>
                <a:ea typeface="Calibri" panose="020F0502020204030204" pitchFamily="34" charset="0"/>
                <a:cs typeface="Times New Roman" panose="02020603050405020304" pitchFamily="18" charset="0"/>
              </a:rPr>
              <a:t>The Seven P’s of Men’s </a:t>
            </a:r>
            <a:r>
              <a:rPr lang="en-GB" b="1" dirty="0" smtClean="0">
                <a:latin typeface="Calibri" panose="020F0502020204030204" pitchFamily="34" charset="0"/>
                <a:ea typeface="Calibri" panose="020F0502020204030204" pitchFamily="34" charset="0"/>
                <a:cs typeface="Times New Roman" panose="02020603050405020304" pitchFamily="18" charset="0"/>
              </a:rPr>
              <a:t>Violence</a:t>
            </a:r>
            <a:r>
              <a:rPr lang="hu-HU" b="1" dirty="0" smtClean="0">
                <a:latin typeface="Calibri" panose="020F0502020204030204" pitchFamily="34" charset="0"/>
                <a:ea typeface="Calibri" panose="020F0502020204030204" pitchFamily="34" charset="0"/>
                <a:cs typeface="Times New Roman" panose="02020603050405020304" pitchFamily="18" charset="0"/>
              </a:rPr>
              <a:t/>
            </a:r>
            <a:br>
              <a:rPr lang="hu-HU" b="1" dirty="0" smtClean="0">
                <a:latin typeface="Calibri" panose="020F0502020204030204" pitchFamily="34" charset="0"/>
                <a:ea typeface="Calibri" panose="020F0502020204030204" pitchFamily="34" charset="0"/>
                <a:cs typeface="Times New Roman" panose="02020603050405020304" pitchFamily="18" charset="0"/>
              </a:rPr>
            </a:br>
            <a:r>
              <a:rPr lang="hu-HU" sz="1800" b="1" dirty="0" err="1" smtClean="0">
                <a:latin typeface="Calibri" panose="020F0502020204030204" pitchFamily="34" charset="0"/>
                <a:ea typeface="Calibri" panose="020F0502020204030204" pitchFamily="34" charset="0"/>
                <a:cs typeface="Times New Roman" panose="02020603050405020304" pitchFamily="18" charset="0"/>
              </a:rPr>
              <a:t>by</a:t>
            </a:r>
            <a:r>
              <a:rPr lang="hu-HU" sz="1800" b="1" dirty="0" smtClean="0">
                <a:latin typeface="Calibri" panose="020F0502020204030204" pitchFamily="34" charset="0"/>
                <a:ea typeface="Calibri" panose="020F0502020204030204" pitchFamily="34" charset="0"/>
                <a:cs typeface="Times New Roman" panose="02020603050405020304" pitchFamily="18" charset="0"/>
              </a:rPr>
              <a:t> </a:t>
            </a:r>
            <a:r>
              <a:rPr lang="en-GB" sz="1800" dirty="0">
                <a:latin typeface="Calibri" panose="020F0502020204030204" pitchFamily="34" charset="0"/>
                <a:ea typeface="Calibri" panose="020F0502020204030204" pitchFamily="34" charset="0"/>
                <a:cs typeface="Times New Roman" panose="02020603050405020304" pitchFamily="18" charset="0"/>
              </a:rPr>
              <a:t>Michael </a:t>
            </a:r>
            <a:r>
              <a:rPr lang="en-GB" sz="1800" dirty="0" smtClean="0">
                <a:latin typeface="Calibri" panose="020F0502020204030204" pitchFamily="34" charset="0"/>
                <a:ea typeface="Calibri" panose="020F0502020204030204" pitchFamily="34" charset="0"/>
                <a:cs typeface="Times New Roman" panose="02020603050405020304" pitchFamily="18" charset="0"/>
              </a:rPr>
              <a:t>Kaufman </a:t>
            </a:r>
            <a:r>
              <a:rPr lang="en-GB" sz="1800" b="1" dirty="0">
                <a:latin typeface="Calibri" panose="020F0502020204030204" pitchFamily="34" charset="0"/>
                <a:ea typeface="Calibri" panose="020F0502020204030204" pitchFamily="34" charset="0"/>
                <a:cs typeface="Times New Roman" panose="02020603050405020304" pitchFamily="18" charset="0"/>
              </a:rPr>
              <a:t/>
            </a:r>
            <a:br>
              <a:rPr lang="en-GB" sz="1800" b="1" dirty="0">
                <a:latin typeface="Calibri" panose="020F0502020204030204" pitchFamily="34" charset="0"/>
                <a:ea typeface="Calibri" panose="020F0502020204030204" pitchFamily="34" charset="0"/>
                <a:cs typeface="Times New Roman" panose="02020603050405020304" pitchFamily="18" charset="0"/>
              </a:rPr>
            </a:br>
            <a:endParaRPr lang="en-GB" sz="1800" b="1" dirty="0"/>
          </a:p>
        </p:txBody>
      </p:sp>
      <p:sp>
        <p:nvSpPr>
          <p:cNvPr id="3" name="Tartalom helye 2"/>
          <p:cNvSpPr>
            <a:spLocks noGrp="1"/>
          </p:cNvSpPr>
          <p:nvPr>
            <p:ph sz="quarter" idx="13"/>
          </p:nvPr>
        </p:nvSpPr>
        <p:spPr>
          <a:xfrm>
            <a:off x="913774" y="2367092"/>
            <a:ext cx="10363826" cy="4020645"/>
          </a:xfrm>
        </p:spPr>
        <p:txBody>
          <a:bodyPr/>
          <a:lstStyle/>
          <a:p>
            <a:pPr>
              <a:buFont typeface="Wingdings" panose="05000000000000000000" pitchFamily="2" charset="2"/>
              <a:buChar char="§"/>
            </a:pPr>
            <a:r>
              <a:rPr lang="en-GB" b="1" dirty="0">
                <a:latin typeface="Calibri" panose="020F0502020204030204" pitchFamily="34" charset="0"/>
                <a:ea typeface="Calibri" panose="020F0502020204030204" pitchFamily="34" charset="0"/>
                <a:cs typeface="Times New Roman" panose="02020603050405020304" pitchFamily="18" charset="0"/>
              </a:rPr>
              <a:t>Patriarchal Power</a:t>
            </a:r>
            <a:endParaRPr lang="hu-HU" b="1" dirty="0">
              <a:latin typeface="Calibri" panose="020F0502020204030204" pitchFamily="34" charset="0"/>
              <a:ea typeface="Calibri" panose="020F0502020204030204" pitchFamily="34" charset="0"/>
              <a:cs typeface="Times New Roman" panose="02020603050405020304" pitchFamily="18" charset="0"/>
            </a:endParaRPr>
          </a:p>
          <a:p>
            <a:pPr>
              <a:buFont typeface="Wingdings" panose="05000000000000000000" pitchFamily="2" charset="2"/>
              <a:buChar char="§"/>
            </a:pPr>
            <a:r>
              <a:rPr lang="en-GB" b="1" dirty="0">
                <a:latin typeface="Calibri" panose="020F0502020204030204" pitchFamily="34" charset="0"/>
                <a:ea typeface="Calibri" panose="020F0502020204030204" pitchFamily="34" charset="0"/>
                <a:cs typeface="Times New Roman" panose="02020603050405020304" pitchFamily="18" charset="0"/>
              </a:rPr>
              <a:t>The  Sense  of  </a:t>
            </a:r>
            <a:r>
              <a:rPr lang="en-GB" b="1" dirty="0" smtClean="0">
                <a:latin typeface="Calibri" panose="020F0502020204030204" pitchFamily="34" charset="0"/>
                <a:ea typeface="Calibri" panose="020F0502020204030204" pitchFamily="34" charset="0"/>
                <a:cs typeface="Times New Roman" panose="02020603050405020304" pitchFamily="18" charset="0"/>
              </a:rPr>
              <a:t>Entitlement  </a:t>
            </a:r>
            <a:r>
              <a:rPr lang="en-GB" b="1" dirty="0">
                <a:latin typeface="Calibri" panose="020F0502020204030204" pitchFamily="34" charset="0"/>
                <a:ea typeface="Calibri" panose="020F0502020204030204" pitchFamily="34" charset="0"/>
                <a:cs typeface="Times New Roman" panose="02020603050405020304" pitchFamily="18" charset="0"/>
              </a:rPr>
              <a:t>to  </a:t>
            </a:r>
            <a:r>
              <a:rPr lang="en-GB" b="1" dirty="0" smtClean="0">
                <a:latin typeface="Calibri" panose="020F0502020204030204" pitchFamily="34" charset="0"/>
                <a:ea typeface="Calibri" panose="020F0502020204030204" pitchFamily="34" charset="0"/>
                <a:cs typeface="Times New Roman" panose="02020603050405020304" pitchFamily="18" charset="0"/>
              </a:rPr>
              <a:t>Privilege</a:t>
            </a:r>
            <a:endParaRPr lang="hu-HU" b="1" dirty="0" smtClean="0">
              <a:latin typeface="Calibri" panose="020F0502020204030204" pitchFamily="34" charset="0"/>
              <a:ea typeface="Calibri" panose="020F0502020204030204" pitchFamily="34" charset="0"/>
              <a:cs typeface="Times New Roman" panose="02020603050405020304" pitchFamily="18" charset="0"/>
            </a:endParaRPr>
          </a:p>
          <a:p>
            <a:pPr>
              <a:buFont typeface="Wingdings" panose="05000000000000000000" pitchFamily="2" charset="2"/>
              <a:buChar char="§"/>
            </a:pPr>
            <a:r>
              <a:rPr lang="en-GB" b="1" dirty="0">
                <a:latin typeface="Calibri" panose="020F0502020204030204" pitchFamily="34" charset="0"/>
                <a:ea typeface="Calibri" panose="020F0502020204030204" pitchFamily="34" charset="0"/>
                <a:cs typeface="Times New Roman" panose="02020603050405020304" pitchFamily="18" charset="0"/>
              </a:rPr>
              <a:t>Permission</a:t>
            </a:r>
            <a:endParaRPr lang="hu-HU" b="1" dirty="0">
              <a:latin typeface="Calibri" panose="020F0502020204030204" pitchFamily="34" charset="0"/>
              <a:ea typeface="Calibri" panose="020F0502020204030204" pitchFamily="34" charset="0"/>
              <a:cs typeface="Times New Roman" panose="02020603050405020304" pitchFamily="18" charset="0"/>
            </a:endParaRPr>
          </a:p>
          <a:p>
            <a:pPr>
              <a:buFont typeface="Wingdings" panose="05000000000000000000" pitchFamily="2" charset="2"/>
              <a:buChar char="§"/>
            </a:pPr>
            <a:r>
              <a:rPr lang="en-GB" b="1" dirty="0">
                <a:latin typeface="Calibri" panose="020F0502020204030204" pitchFamily="34" charset="0"/>
                <a:ea typeface="Calibri" panose="020F0502020204030204" pitchFamily="34" charset="0"/>
                <a:cs typeface="Times New Roman" panose="02020603050405020304" pitchFamily="18" charset="0"/>
              </a:rPr>
              <a:t>The paradox of men’s power</a:t>
            </a:r>
            <a:endParaRPr lang="hu-HU" b="1" dirty="0">
              <a:latin typeface="Calibri" panose="020F0502020204030204" pitchFamily="34" charset="0"/>
              <a:ea typeface="Calibri" panose="020F0502020204030204" pitchFamily="34" charset="0"/>
              <a:cs typeface="Times New Roman" panose="02020603050405020304" pitchFamily="18" charset="0"/>
            </a:endParaRPr>
          </a:p>
          <a:p>
            <a:pPr>
              <a:buFont typeface="Wingdings" panose="05000000000000000000" pitchFamily="2" charset="2"/>
              <a:buChar char="§"/>
            </a:pPr>
            <a:r>
              <a:rPr lang="en-GB" b="1" dirty="0">
                <a:latin typeface="Calibri" panose="020F0502020204030204" pitchFamily="34" charset="0"/>
                <a:ea typeface="Calibri" panose="020F0502020204030204" pitchFamily="34" charset="0"/>
                <a:cs typeface="Times New Roman" panose="02020603050405020304" pitchFamily="18" charset="0"/>
              </a:rPr>
              <a:t>The Psychic Armour of Manhood</a:t>
            </a:r>
            <a:endParaRPr lang="hu-HU" b="1" dirty="0">
              <a:latin typeface="Calibri" panose="020F0502020204030204" pitchFamily="34" charset="0"/>
              <a:ea typeface="Calibri" panose="020F0502020204030204" pitchFamily="34" charset="0"/>
              <a:cs typeface="Times New Roman" panose="02020603050405020304" pitchFamily="18" charset="0"/>
            </a:endParaRPr>
          </a:p>
          <a:p>
            <a:pPr>
              <a:buFont typeface="Wingdings" panose="05000000000000000000" pitchFamily="2" charset="2"/>
              <a:buChar char="§"/>
            </a:pPr>
            <a:r>
              <a:rPr lang="en-GB" b="1" dirty="0">
                <a:latin typeface="Calibri" panose="020F0502020204030204" pitchFamily="34" charset="0"/>
                <a:ea typeface="Calibri" panose="020F0502020204030204" pitchFamily="34" charset="0"/>
                <a:cs typeface="Times New Roman" panose="02020603050405020304" pitchFamily="18" charset="0"/>
              </a:rPr>
              <a:t>Masculinity as a Psychic Pressure Cooker</a:t>
            </a:r>
            <a:endParaRPr lang="hu-HU" b="1" dirty="0">
              <a:latin typeface="Calibri" panose="020F0502020204030204" pitchFamily="34" charset="0"/>
              <a:ea typeface="Calibri" panose="020F0502020204030204" pitchFamily="34" charset="0"/>
              <a:cs typeface="Times New Roman" panose="02020603050405020304" pitchFamily="18" charset="0"/>
            </a:endParaRPr>
          </a:p>
          <a:p>
            <a:pPr>
              <a:buFont typeface="Wingdings" panose="05000000000000000000" pitchFamily="2" charset="2"/>
              <a:buChar char="§"/>
            </a:pPr>
            <a:r>
              <a:rPr lang="hu-HU" b="1" dirty="0" err="1">
                <a:latin typeface="Calibri" panose="020F0502020204030204" pitchFamily="34" charset="0"/>
                <a:ea typeface="Calibri" panose="020F0502020204030204" pitchFamily="34" charset="0"/>
                <a:cs typeface="Times New Roman" panose="02020603050405020304" pitchFamily="18" charset="0"/>
              </a:rPr>
              <a:t>Past</a:t>
            </a:r>
            <a:r>
              <a:rPr lang="hu-HU" b="1" dirty="0">
                <a:latin typeface="Calibri" panose="020F0502020204030204" pitchFamily="34" charset="0"/>
                <a:ea typeface="Calibri" panose="020F0502020204030204" pitchFamily="34" charset="0"/>
                <a:cs typeface="Times New Roman" panose="02020603050405020304" pitchFamily="18" charset="0"/>
              </a:rPr>
              <a:t> </a:t>
            </a:r>
            <a:r>
              <a:rPr lang="hu-HU" b="1" dirty="0" err="1">
                <a:latin typeface="Calibri" panose="020F0502020204030204" pitchFamily="34" charset="0"/>
                <a:ea typeface="Calibri" panose="020F0502020204030204" pitchFamily="34" charset="0"/>
                <a:cs typeface="Times New Roman" panose="02020603050405020304" pitchFamily="18" charset="0"/>
              </a:rPr>
              <a:t>Experiences</a:t>
            </a:r>
            <a:endParaRPr lang="hu-HU" b="1" dirty="0">
              <a:latin typeface="Calibri" panose="020F0502020204030204" pitchFamily="34" charset="0"/>
              <a:ea typeface="Calibri" panose="020F0502020204030204" pitchFamily="34" charset="0"/>
              <a:cs typeface="Times New Roman" panose="02020603050405020304" pitchFamily="18" charset="0"/>
            </a:endParaRPr>
          </a:p>
          <a:p>
            <a:pPr>
              <a:buFont typeface="Wingdings" panose="05000000000000000000" pitchFamily="2" charset="2"/>
              <a:buChar char="§"/>
            </a:pPr>
            <a:endParaRPr lang="en-GB" dirty="0"/>
          </a:p>
        </p:txBody>
      </p:sp>
    </p:spTree>
    <p:extLst>
      <p:ext uri="{BB962C8B-B14F-4D97-AF65-F5344CB8AC3E}">
        <p14:creationId xmlns:p14="http://schemas.microsoft.com/office/powerpoint/2010/main" val="21526364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Tartalom helye 3"/>
          <p:cNvPicPr>
            <a:picLocks noGrp="1"/>
          </p:cNvPicPr>
          <p:nvPr>
            <p:ph sz="quarter" idx="13"/>
          </p:nvPr>
        </p:nvPicPr>
        <p:blipFill rotWithShape="1">
          <a:blip r:embed="rId2"/>
          <a:srcRect l="24967" t="20584" r="30556" b="10311"/>
          <a:stretch/>
        </p:blipFill>
        <p:spPr bwMode="auto">
          <a:xfrm>
            <a:off x="1841862" y="352697"/>
            <a:ext cx="7889965" cy="640080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9888958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sz="quarter" idx="13"/>
          </p:nvPr>
        </p:nvSpPr>
        <p:spPr>
          <a:xfrm>
            <a:off x="979088" y="1165309"/>
            <a:ext cx="10363826" cy="4699914"/>
          </a:xfrm>
        </p:spPr>
        <p:txBody>
          <a:bodyPr/>
          <a:lstStyle/>
          <a:p>
            <a:pPr marL="0" indent="0">
              <a:buNone/>
            </a:pPr>
            <a:r>
              <a:rPr lang="en-GB" dirty="0"/>
              <a:t>coercive everyday male chauvinism </a:t>
            </a:r>
            <a:endParaRPr lang="hu-HU" dirty="0" smtClean="0"/>
          </a:p>
          <a:p>
            <a:pPr marL="0" indent="0">
              <a:buNone/>
            </a:pPr>
            <a:r>
              <a:rPr lang="en-GB" cap="none" dirty="0" smtClean="0"/>
              <a:t>Behavioural strategies in which the man uses force directly</a:t>
            </a:r>
            <a:r>
              <a:rPr lang="hu-HU" cap="none" dirty="0" smtClean="0"/>
              <a:t> </a:t>
            </a:r>
            <a:r>
              <a:rPr lang="hu-HU" cap="none" dirty="0" err="1" smtClean="0"/>
              <a:t>but</a:t>
            </a:r>
            <a:r>
              <a:rPr lang="hu-HU" cap="none" dirty="0" smtClean="0"/>
              <a:t> </a:t>
            </a:r>
            <a:r>
              <a:rPr lang="hu-HU" cap="none" dirty="0" err="1" smtClean="0"/>
              <a:t>not</a:t>
            </a:r>
            <a:r>
              <a:rPr lang="hu-HU" cap="none" dirty="0" smtClean="0"/>
              <a:t> </a:t>
            </a:r>
            <a:r>
              <a:rPr lang="hu-HU" cap="none" dirty="0" err="1" smtClean="0"/>
              <a:t>physicaly</a:t>
            </a:r>
            <a:r>
              <a:rPr lang="hu-HU" cap="none" dirty="0" smtClean="0"/>
              <a:t>. </a:t>
            </a:r>
          </a:p>
          <a:p>
            <a:pPr marL="0" indent="0">
              <a:buNone/>
            </a:pPr>
            <a:r>
              <a:rPr lang="hu-HU" cap="none" dirty="0" err="1" smtClean="0"/>
              <a:t>Usage</a:t>
            </a:r>
            <a:r>
              <a:rPr lang="hu-HU" cap="none" dirty="0" smtClean="0"/>
              <a:t> of </a:t>
            </a:r>
            <a:r>
              <a:rPr lang="en-GB" cap="none" dirty="0" smtClean="0"/>
              <a:t>moral, psychic or economic force, or a force that comes from his personality, to break the woman’s will, limit her freedom, monopolise her thoughts, time, life-space  and  to  narrow  down  her  freedom  of  decision. </a:t>
            </a:r>
            <a:endParaRPr lang="hu-HU" cap="none" dirty="0" smtClean="0"/>
          </a:p>
          <a:p>
            <a:pPr marL="0" indent="0">
              <a:buNone/>
            </a:pPr>
            <a:endParaRPr lang="hu-HU" cap="none" dirty="0" smtClean="0"/>
          </a:p>
          <a:p>
            <a:pPr marL="0" indent="0">
              <a:buNone/>
            </a:pPr>
            <a:r>
              <a:rPr lang="en-GB" dirty="0"/>
              <a:t>Everyday male chauvinism used in crisis situations </a:t>
            </a:r>
            <a:endParaRPr lang="hu-HU" dirty="0" smtClean="0"/>
          </a:p>
          <a:p>
            <a:pPr marL="0" indent="0">
              <a:buNone/>
            </a:pPr>
            <a:r>
              <a:rPr lang="hu-HU" cap="none" dirty="0"/>
              <a:t>B</a:t>
            </a:r>
            <a:r>
              <a:rPr lang="en-GB" cap="none" dirty="0" err="1" smtClean="0"/>
              <a:t>ehaviours</a:t>
            </a:r>
            <a:r>
              <a:rPr lang="en-GB" cap="none" dirty="0" smtClean="0"/>
              <a:t> </a:t>
            </a:r>
            <a:r>
              <a:rPr lang="en-GB" cap="none" dirty="0"/>
              <a:t>that are used by man in cases when a  crisis  comes  and the stable  inequality  of  power  in  the  relationship  starts moving toward a greater equality. </a:t>
            </a:r>
          </a:p>
        </p:txBody>
      </p:sp>
    </p:spTree>
    <p:extLst>
      <p:ext uri="{BB962C8B-B14F-4D97-AF65-F5344CB8AC3E}">
        <p14:creationId xmlns:p14="http://schemas.microsoft.com/office/powerpoint/2010/main" val="25901793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sz="quarter" idx="13"/>
          </p:nvPr>
        </p:nvSpPr>
        <p:spPr>
          <a:xfrm>
            <a:off x="979088" y="1165309"/>
            <a:ext cx="10363826" cy="4699914"/>
          </a:xfrm>
        </p:spPr>
        <p:txBody>
          <a:bodyPr/>
          <a:lstStyle/>
          <a:p>
            <a:pPr marL="0" indent="0">
              <a:buNone/>
            </a:pPr>
            <a:r>
              <a:rPr lang="en-GB" dirty="0"/>
              <a:t>Covert everyday male chauvinism </a:t>
            </a:r>
            <a:endParaRPr lang="hu-HU" dirty="0" smtClean="0"/>
          </a:p>
          <a:p>
            <a:pPr marL="0" indent="0">
              <a:buNone/>
            </a:pPr>
            <a:r>
              <a:rPr lang="hu-HU" cap="none" dirty="0"/>
              <a:t>H</a:t>
            </a:r>
            <a:r>
              <a:rPr lang="en-GB" cap="none" dirty="0" err="1" smtClean="0"/>
              <a:t>idden</a:t>
            </a:r>
            <a:r>
              <a:rPr lang="hu-HU" cap="none" dirty="0" smtClean="0"/>
              <a:t> </a:t>
            </a:r>
            <a:r>
              <a:rPr lang="hu-HU" cap="none" dirty="0" err="1" smtClean="0"/>
              <a:t>technics</a:t>
            </a:r>
            <a:r>
              <a:rPr lang="hu-HU" cap="none" dirty="0" smtClean="0"/>
              <a:t> </a:t>
            </a:r>
            <a:r>
              <a:rPr lang="hu-HU" cap="none" dirty="0" err="1" smtClean="0"/>
              <a:t>used</a:t>
            </a:r>
            <a:r>
              <a:rPr lang="hu-HU" cap="none" dirty="0" smtClean="0"/>
              <a:t> </a:t>
            </a:r>
            <a:r>
              <a:rPr lang="hu-HU" cap="none" dirty="0" err="1" smtClean="0"/>
              <a:t>by</a:t>
            </a:r>
            <a:r>
              <a:rPr lang="hu-HU" cap="none" dirty="0" smtClean="0"/>
              <a:t> man </a:t>
            </a:r>
            <a:r>
              <a:rPr lang="hu-HU" cap="none" dirty="0" err="1" smtClean="0"/>
              <a:t>to</a:t>
            </a:r>
            <a:r>
              <a:rPr lang="hu-HU" cap="none" dirty="0" smtClean="0"/>
              <a:t> </a:t>
            </a:r>
            <a:r>
              <a:rPr lang="en-GB" cap="none" dirty="0" smtClean="0"/>
              <a:t>take </a:t>
            </a:r>
            <a:r>
              <a:rPr lang="en-GB" cap="none" dirty="0"/>
              <a:t>advantages of his partner’s love and trust towards him to make her do things that reduces her opportunities and </a:t>
            </a:r>
            <a:r>
              <a:rPr lang="hu-HU" cap="none" dirty="0" err="1" smtClean="0"/>
              <a:t>making</a:t>
            </a:r>
            <a:r>
              <a:rPr lang="hu-HU" cap="none" dirty="0" smtClean="0"/>
              <a:t> </a:t>
            </a:r>
            <a:r>
              <a:rPr lang="en-GB" cap="none" dirty="0" smtClean="0"/>
              <a:t>steps </a:t>
            </a:r>
            <a:r>
              <a:rPr lang="en-GB" cap="none" dirty="0"/>
              <a:t>against  her  own  will </a:t>
            </a:r>
            <a:r>
              <a:rPr lang="en-GB" cap="none" dirty="0" smtClean="0"/>
              <a:t> </a:t>
            </a:r>
            <a:r>
              <a:rPr lang="en-GB" cap="none" dirty="0"/>
              <a:t>to  the  direction  dictated  by  the  man</a:t>
            </a:r>
            <a:r>
              <a:rPr lang="en-GB" cap="none" dirty="0" smtClean="0"/>
              <a:t>.</a:t>
            </a:r>
            <a:endParaRPr lang="hu-HU" cap="none" dirty="0" smtClean="0"/>
          </a:p>
          <a:p>
            <a:pPr marL="0" indent="0">
              <a:buNone/>
            </a:pPr>
            <a:endParaRPr lang="hu-HU" cap="none" dirty="0" smtClean="0"/>
          </a:p>
          <a:p>
            <a:pPr marL="0" indent="0">
              <a:buNone/>
            </a:pPr>
            <a:r>
              <a:rPr lang="en-GB" dirty="0" smtClean="0"/>
              <a:t>Utilitarian</a:t>
            </a:r>
            <a:r>
              <a:rPr lang="hu-HU" dirty="0" smtClean="0"/>
              <a:t> </a:t>
            </a:r>
            <a:r>
              <a:rPr lang="en-GB" dirty="0" smtClean="0"/>
              <a:t>Everyday </a:t>
            </a:r>
            <a:r>
              <a:rPr lang="en-GB" dirty="0"/>
              <a:t>male chauvinism </a:t>
            </a:r>
            <a:endParaRPr lang="hu-HU" dirty="0" smtClean="0"/>
          </a:p>
          <a:p>
            <a:pPr marL="0" indent="0">
              <a:buNone/>
            </a:pPr>
            <a:r>
              <a:rPr lang="hu-HU" cap="none" dirty="0" smtClean="0"/>
              <a:t>Technics </a:t>
            </a:r>
            <a:r>
              <a:rPr lang="hu-HU" cap="none" dirty="0" err="1" smtClean="0"/>
              <a:t>that</a:t>
            </a:r>
            <a:r>
              <a:rPr lang="hu-HU" cap="none" dirty="0" smtClean="0"/>
              <a:t> </a:t>
            </a:r>
            <a:r>
              <a:rPr lang="hu-HU" cap="none" dirty="0" err="1" smtClean="0"/>
              <a:t>are</a:t>
            </a:r>
            <a:r>
              <a:rPr lang="hu-HU" cap="none" dirty="0" smtClean="0"/>
              <a:t> </a:t>
            </a:r>
            <a:r>
              <a:rPr lang="hu-HU" cap="none" dirty="0" err="1" smtClean="0"/>
              <a:t>used</a:t>
            </a:r>
            <a:r>
              <a:rPr lang="hu-HU" cap="none" dirty="0" smtClean="0"/>
              <a:t> </a:t>
            </a:r>
            <a:r>
              <a:rPr lang="hu-HU" cap="none" dirty="0" err="1" smtClean="0"/>
              <a:t>to</a:t>
            </a:r>
            <a:r>
              <a:rPr lang="hu-HU" cap="none" dirty="0" smtClean="0"/>
              <a:t> </a:t>
            </a:r>
            <a:r>
              <a:rPr lang="en-GB" cap="none" dirty="0" smtClean="0"/>
              <a:t>to withdraw</a:t>
            </a:r>
            <a:r>
              <a:rPr lang="hu-HU" cap="none" dirty="0" smtClean="0"/>
              <a:t> </a:t>
            </a:r>
            <a:r>
              <a:rPr lang="hu-HU" cap="none" dirty="0" err="1" smtClean="0"/>
              <a:t>from</a:t>
            </a:r>
            <a:r>
              <a:rPr lang="hu-HU" cap="none" dirty="0" smtClean="0"/>
              <a:t> </a:t>
            </a:r>
            <a:r>
              <a:rPr lang="hu-HU" cap="none" dirty="0" err="1" smtClean="0"/>
              <a:t>common</a:t>
            </a:r>
            <a:r>
              <a:rPr lang="hu-HU" cap="none" dirty="0" smtClean="0"/>
              <a:t> </a:t>
            </a:r>
            <a:r>
              <a:rPr lang="hu-HU" cap="none" dirty="0" err="1" smtClean="0"/>
              <a:t>activities</a:t>
            </a:r>
            <a:r>
              <a:rPr lang="hu-HU" cap="none" dirty="0" smtClean="0"/>
              <a:t> and </a:t>
            </a:r>
            <a:r>
              <a:rPr lang="hu-HU" cap="none" dirty="0" err="1" smtClean="0"/>
              <a:t>duties</a:t>
            </a:r>
            <a:r>
              <a:rPr lang="hu-HU" cap="none" dirty="0" smtClean="0"/>
              <a:t> </a:t>
            </a:r>
            <a:r>
              <a:rPr lang="hu-HU" cap="none" dirty="0" err="1" smtClean="0"/>
              <a:t>while</a:t>
            </a:r>
            <a:r>
              <a:rPr lang="hu-HU" cap="none" dirty="0" smtClean="0"/>
              <a:t> </a:t>
            </a:r>
            <a:r>
              <a:rPr lang="hu-HU" cap="none" dirty="0" err="1" smtClean="0"/>
              <a:t>they</a:t>
            </a:r>
            <a:r>
              <a:rPr lang="hu-HU" cap="none" dirty="0" smtClean="0"/>
              <a:t> </a:t>
            </a:r>
            <a:r>
              <a:rPr lang="hu-HU" cap="none" dirty="0" err="1" smtClean="0"/>
              <a:t>are</a:t>
            </a:r>
            <a:r>
              <a:rPr lang="hu-HU" cap="none" dirty="0" smtClean="0"/>
              <a:t> </a:t>
            </a:r>
            <a:r>
              <a:rPr lang="hu-HU" cap="none" dirty="0" err="1" smtClean="0"/>
              <a:t>completed</a:t>
            </a:r>
            <a:r>
              <a:rPr lang="hu-HU" cap="none" dirty="0" smtClean="0"/>
              <a:t> </a:t>
            </a:r>
            <a:r>
              <a:rPr lang="hu-HU" cap="none" dirty="0" err="1" smtClean="0"/>
              <a:t>only</a:t>
            </a:r>
            <a:r>
              <a:rPr lang="hu-HU" cap="none" dirty="0" smtClean="0"/>
              <a:t> </a:t>
            </a:r>
            <a:r>
              <a:rPr lang="hu-HU" cap="none" dirty="0" err="1" smtClean="0"/>
              <a:t>by</a:t>
            </a:r>
            <a:r>
              <a:rPr lang="hu-HU" cap="none" dirty="0" smtClean="0"/>
              <a:t> </a:t>
            </a:r>
            <a:r>
              <a:rPr lang="hu-HU" cap="none" dirty="0" err="1" smtClean="0"/>
              <a:t>his</a:t>
            </a:r>
            <a:r>
              <a:rPr lang="hu-HU" cap="none" dirty="0" smtClean="0"/>
              <a:t> partner. </a:t>
            </a:r>
            <a:endParaRPr lang="en-GB" cap="none" dirty="0"/>
          </a:p>
        </p:txBody>
      </p:sp>
    </p:spTree>
    <p:extLst>
      <p:ext uri="{BB962C8B-B14F-4D97-AF65-F5344CB8AC3E}">
        <p14:creationId xmlns:p14="http://schemas.microsoft.com/office/powerpoint/2010/main" val="25961568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sz="quarter" idx="13"/>
          </p:nvPr>
        </p:nvSpPr>
        <p:spPr>
          <a:xfrm>
            <a:off x="913774" y="1280160"/>
            <a:ext cx="10363826" cy="4511039"/>
          </a:xfrm>
        </p:spPr>
        <p:txBody>
          <a:bodyPr>
            <a:normAutofit lnSpcReduction="10000"/>
          </a:bodyPr>
          <a:lstStyle/>
          <a:p>
            <a:pPr marL="0" indent="0">
              <a:buNone/>
            </a:pPr>
            <a:r>
              <a:rPr lang="en-GB" b="1" dirty="0">
                <a:latin typeface="Calibri" panose="020F0502020204030204" pitchFamily="34" charset="0"/>
                <a:ea typeface="Calibri" panose="020F0502020204030204" pitchFamily="34" charset="0"/>
                <a:cs typeface="Times New Roman" panose="02020603050405020304" pitchFamily="18" charset="0"/>
              </a:rPr>
              <a:t>Patriarchal </a:t>
            </a:r>
            <a:r>
              <a:rPr lang="en-GB" b="1" dirty="0" smtClean="0">
                <a:latin typeface="Calibri" panose="020F0502020204030204" pitchFamily="34" charset="0"/>
                <a:ea typeface="Calibri" panose="020F0502020204030204" pitchFamily="34" charset="0"/>
                <a:cs typeface="Times New Roman" panose="02020603050405020304" pitchFamily="18" charset="0"/>
              </a:rPr>
              <a:t>Power</a:t>
            </a:r>
            <a:endParaRPr lang="hu-HU" b="1"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800"/>
              </a:spcAft>
            </a:pPr>
            <a:r>
              <a:rPr lang="en-GB" cap="none" dirty="0" smtClean="0">
                <a:latin typeface="Calibri" panose="020F0502020204030204" pitchFamily="34" charset="0"/>
                <a:ea typeface="Calibri" panose="020F0502020204030204" pitchFamily="34" charset="0"/>
                <a:cs typeface="Times New Roman" panose="02020603050405020304" pitchFamily="18" charset="0"/>
              </a:rPr>
              <a:t>The triad of men’s violence</a:t>
            </a:r>
            <a:r>
              <a:rPr lang="hu-HU" cap="none" dirty="0" smtClean="0">
                <a:latin typeface="Calibri" panose="020F0502020204030204" pitchFamily="34" charset="0"/>
                <a:ea typeface="Calibri" panose="020F0502020204030204" pitchFamily="34" charset="0"/>
                <a:cs typeface="Times New Roman" panose="02020603050405020304" pitchFamily="18" charset="0"/>
              </a:rPr>
              <a:t>:</a:t>
            </a:r>
          </a:p>
          <a:p>
            <a:pPr lvl="1">
              <a:lnSpc>
                <a:spcPct val="150000"/>
              </a:lnSpc>
              <a:spcAft>
                <a:spcPts val="800"/>
              </a:spcAft>
            </a:pPr>
            <a:r>
              <a:rPr lang="en-GB" cap="none" dirty="0">
                <a:latin typeface="Calibri" panose="020F0502020204030204" pitchFamily="34" charset="0"/>
                <a:ea typeface="Calibri" panose="020F0502020204030204" pitchFamily="34" charset="0"/>
                <a:cs typeface="Times New Roman" panose="02020603050405020304" pitchFamily="18" charset="0"/>
              </a:rPr>
              <a:t>Men’s violence against </a:t>
            </a:r>
            <a:r>
              <a:rPr lang="en-GB" cap="none" dirty="0" smtClean="0">
                <a:latin typeface="Calibri" panose="020F0502020204030204" pitchFamily="34" charset="0"/>
                <a:ea typeface="Calibri" panose="020F0502020204030204" pitchFamily="34" charset="0"/>
                <a:cs typeface="Times New Roman" panose="02020603050405020304" pitchFamily="18" charset="0"/>
              </a:rPr>
              <a:t>women</a:t>
            </a:r>
            <a:endParaRPr lang="hu-HU" cap="none" dirty="0" smtClean="0">
              <a:latin typeface="Calibri" panose="020F0502020204030204" pitchFamily="34" charset="0"/>
              <a:ea typeface="Calibri" panose="020F0502020204030204" pitchFamily="34" charset="0"/>
              <a:cs typeface="Times New Roman" panose="02020603050405020304" pitchFamily="18" charset="0"/>
            </a:endParaRPr>
          </a:p>
          <a:p>
            <a:pPr lvl="1">
              <a:lnSpc>
                <a:spcPct val="150000"/>
              </a:lnSpc>
              <a:spcAft>
                <a:spcPts val="800"/>
              </a:spcAft>
            </a:pPr>
            <a:r>
              <a:rPr lang="hu-HU" cap="none" dirty="0">
                <a:latin typeface="Calibri" panose="020F0502020204030204" pitchFamily="34" charset="0"/>
                <a:ea typeface="Calibri" panose="020F0502020204030204" pitchFamily="34" charset="0"/>
                <a:cs typeface="Times New Roman" panose="02020603050405020304" pitchFamily="18" charset="0"/>
              </a:rPr>
              <a:t>M</a:t>
            </a:r>
            <a:r>
              <a:rPr lang="en-GB" cap="none" dirty="0" err="1" smtClean="0">
                <a:latin typeface="Calibri" panose="020F0502020204030204" pitchFamily="34" charset="0"/>
                <a:ea typeface="Calibri" panose="020F0502020204030204" pitchFamily="34" charset="0"/>
                <a:cs typeface="Times New Roman" panose="02020603050405020304" pitchFamily="18" charset="0"/>
              </a:rPr>
              <a:t>en’s</a:t>
            </a:r>
            <a:r>
              <a:rPr lang="en-GB" cap="none" dirty="0" smtClean="0">
                <a:latin typeface="Calibri" panose="020F0502020204030204" pitchFamily="34" charset="0"/>
                <a:ea typeface="Calibri" panose="020F0502020204030204" pitchFamily="34" charset="0"/>
                <a:cs typeface="Times New Roman" panose="02020603050405020304" pitchFamily="18" charset="0"/>
              </a:rPr>
              <a:t> </a:t>
            </a:r>
            <a:r>
              <a:rPr lang="en-GB" cap="none" dirty="0">
                <a:latin typeface="Calibri" panose="020F0502020204030204" pitchFamily="34" charset="0"/>
                <a:ea typeface="Calibri" panose="020F0502020204030204" pitchFamily="34" charset="0"/>
                <a:cs typeface="Times New Roman" panose="02020603050405020304" pitchFamily="18" charset="0"/>
              </a:rPr>
              <a:t>violence against other men </a:t>
            </a:r>
            <a:endParaRPr lang="hu-HU" cap="none" dirty="0" smtClean="0">
              <a:latin typeface="Calibri" panose="020F0502020204030204" pitchFamily="34" charset="0"/>
              <a:ea typeface="Calibri" panose="020F0502020204030204" pitchFamily="34" charset="0"/>
              <a:cs typeface="Times New Roman" panose="02020603050405020304" pitchFamily="18" charset="0"/>
            </a:endParaRPr>
          </a:p>
          <a:p>
            <a:pPr lvl="1">
              <a:lnSpc>
                <a:spcPct val="150000"/>
              </a:lnSpc>
              <a:spcAft>
                <a:spcPts val="800"/>
              </a:spcAft>
            </a:pPr>
            <a:r>
              <a:rPr lang="hu-HU" cap="none" dirty="0" smtClean="0">
                <a:latin typeface="Calibri" panose="020F0502020204030204" pitchFamily="34" charset="0"/>
                <a:ea typeface="Calibri" panose="020F0502020204030204" pitchFamily="34" charset="0"/>
                <a:cs typeface="Times New Roman" panose="02020603050405020304" pitchFamily="18" charset="0"/>
              </a:rPr>
              <a:t>V</a:t>
            </a:r>
            <a:r>
              <a:rPr lang="en-GB" cap="none" dirty="0" err="1" smtClean="0">
                <a:latin typeface="Calibri" panose="020F0502020204030204" pitchFamily="34" charset="0"/>
                <a:ea typeface="Calibri" panose="020F0502020204030204" pitchFamily="34" charset="0"/>
                <a:cs typeface="Times New Roman" panose="02020603050405020304" pitchFamily="18" charset="0"/>
              </a:rPr>
              <a:t>iolence</a:t>
            </a:r>
            <a:r>
              <a:rPr lang="en-GB" cap="none" dirty="0" smtClean="0">
                <a:latin typeface="Calibri" panose="020F0502020204030204" pitchFamily="34" charset="0"/>
                <a:ea typeface="Calibri" panose="020F0502020204030204" pitchFamily="34" charset="0"/>
                <a:cs typeface="Times New Roman" panose="02020603050405020304" pitchFamily="18" charset="0"/>
              </a:rPr>
              <a:t> </a:t>
            </a:r>
            <a:r>
              <a:rPr lang="en-GB" cap="none" dirty="0">
                <a:latin typeface="Calibri" panose="020F0502020204030204" pitchFamily="34" charset="0"/>
                <a:ea typeface="Calibri" panose="020F0502020204030204" pitchFamily="34" charset="0"/>
                <a:cs typeface="Times New Roman" panose="02020603050405020304" pitchFamily="18" charset="0"/>
              </a:rPr>
              <a:t>against the man </a:t>
            </a:r>
            <a:r>
              <a:rPr lang="en-GB" cap="none" dirty="0" smtClean="0">
                <a:latin typeface="Calibri" panose="020F0502020204030204" pitchFamily="34" charset="0"/>
                <a:ea typeface="Calibri" panose="020F0502020204030204" pitchFamily="34" charset="0"/>
                <a:cs typeface="Times New Roman" panose="02020603050405020304" pitchFamily="18" charset="0"/>
              </a:rPr>
              <a:t>himself</a:t>
            </a:r>
            <a:endParaRPr lang="hu-HU" cap="none" dirty="0">
              <a:latin typeface="Calibri" panose="020F0502020204030204" pitchFamily="34" charset="0"/>
              <a:ea typeface="Calibri" panose="020F0502020204030204" pitchFamily="34" charset="0"/>
              <a:cs typeface="Times New Roman" panose="02020603050405020304" pitchFamily="18" charset="0"/>
            </a:endParaRPr>
          </a:p>
          <a:p>
            <a:pPr marL="457200" lvl="1" indent="0">
              <a:lnSpc>
                <a:spcPct val="150000"/>
              </a:lnSpc>
              <a:spcAft>
                <a:spcPts val="800"/>
              </a:spcAft>
              <a:buNone/>
            </a:pPr>
            <a:r>
              <a:rPr lang="en-GB" cap="none" dirty="0">
                <a:latin typeface="Calibri" panose="020F0502020204030204" pitchFamily="34" charset="0"/>
                <a:ea typeface="Calibri" panose="020F0502020204030204" pitchFamily="34" charset="0"/>
                <a:cs typeface="Times New Roman" panose="02020603050405020304" pitchFamily="18" charset="0"/>
              </a:rPr>
              <a:t>This triad of men’s violence  occurred in patriarchal or male dominant societies. Here the violence is built into ideologies and structures and it  gives  benefits for those groups which use it. For example violence and the threat of  violence has  helped  men - as  a group - to have privileges and  different forms of power. </a:t>
            </a:r>
            <a:endParaRPr lang="en-GB" cap="none" dirty="0" smtClean="0">
              <a:latin typeface="Calibri" panose="020F0502020204030204" pitchFamily="34" charset="0"/>
              <a:ea typeface="Calibri" panose="020F0502020204030204" pitchFamily="34" charset="0"/>
              <a:cs typeface="Times New Roman" panose="02020603050405020304" pitchFamily="18" charset="0"/>
            </a:endParaRPr>
          </a:p>
          <a:p>
            <a:pPr lvl="1"/>
            <a:endParaRPr lang="en-GB" cap="none" dirty="0"/>
          </a:p>
        </p:txBody>
      </p:sp>
    </p:spTree>
    <p:extLst>
      <p:ext uri="{BB962C8B-B14F-4D97-AF65-F5344CB8AC3E}">
        <p14:creationId xmlns:p14="http://schemas.microsoft.com/office/powerpoint/2010/main" val="19873554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sz="quarter" idx="13"/>
          </p:nvPr>
        </p:nvSpPr>
        <p:spPr>
          <a:xfrm>
            <a:off x="913774" y="1280160"/>
            <a:ext cx="10363826" cy="4511039"/>
          </a:xfrm>
        </p:spPr>
        <p:txBody>
          <a:bodyPr>
            <a:normAutofit/>
          </a:bodyPr>
          <a:lstStyle/>
          <a:p>
            <a:pPr marL="0" indent="0">
              <a:buNone/>
            </a:pPr>
            <a:r>
              <a:rPr lang="en-GB" b="1" dirty="0">
                <a:latin typeface="Calibri" panose="020F0502020204030204" pitchFamily="34" charset="0"/>
                <a:ea typeface="Calibri" panose="020F0502020204030204" pitchFamily="34" charset="0"/>
                <a:cs typeface="Times New Roman" panose="02020603050405020304" pitchFamily="18" charset="0"/>
              </a:rPr>
              <a:t>The  Sense  of  Entitlement  to  </a:t>
            </a:r>
            <a:r>
              <a:rPr lang="en-GB" b="1" dirty="0" smtClean="0">
                <a:latin typeface="Calibri" panose="020F0502020204030204" pitchFamily="34" charset="0"/>
                <a:ea typeface="Calibri" panose="020F0502020204030204" pitchFamily="34" charset="0"/>
                <a:cs typeface="Times New Roman" panose="02020603050405020304" pitchFamily="18" charset="0"/>
              </a:rPr>
              <a:t>Privilege</a:t>
            </a:r>
            <a:endParaRPr lang="hu-HU" b="1" dirty="0" smtClean="0">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GB" cap="none" dirty="0" smtClean="0">
                <a:latin typeface="Calibri" panose="020F0502020204030204" pitchFamily="34" charset="0"/>
                <a:ea typeface="Calibri" panose="020F0502020204030204" pitchFamily="34" charset="0"/>
                <a:cs typeface="Times New Roman" panose="02020603050405020304" pitchFamily="18" charset="0"/>
              </a:rPr>
              <a:t>It is  not  only  inequalities  of  power only that  lead  to violence,  but  a  conscious  or  often  unconscious sense of entitlement to privilege. </a:t>
            </a:r>
            <a:endParaRPr lang="hu-HU" cap="none" dirty="0" smtClean="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hu-HU" b="1" cap="none"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hu-HU" b="1" dirty="0" err="1" smtClean="0">
                <a:latin typeface="Calibri" panose="020F0502020204030204" pitchFamily="34" charset="0"/>
                <a:ea typeface="Calibri" panose="020F0502020204030204" pitchFamily="34" charset="0"/>
                <a:cs typeface="Times New Roman" panose="02020603050405020304" pitchFamily="18" charset="0"/>
              </a:rPr>
              <a:t>Permission</a:t>
            </a:r>
            <a:endParaRPr lang="hu-HU" b="1" dirty="0" smtClean="0">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GB" cap="none" dirty="0">
                <a:latin typeface="Calibri" panose="020F0502020204030204" pitchFamily="34" charset="0"/>
                <a:ea typeface="Calibri" panose="020F0502020204030204" pitchFamily="34" charset="0"/>
                <a:cs typeface="Times New Roman" panose="02020603050405020304" pitchFamily="18" charset="0"/>
              </a:rPr>
              <a:t>Men’s   violence,   wouldn’t continue </a:t>
            </a:r>
            <a:r>
              <a:rPr lang="hu-HU" cap="none" dirty="0" err="1" smtClean="0">
                <a:latin typeface="Calibri" panose="020F0502020204030204" pitchFamily="34" charset="0"/>
                <a:ea typeface="Calibri" panose="020F0502020204030204" pitchFamily="34" charset="0"/>
                <a:cs typeface="Times New Roman" panose="02020603050405020304" pitchFamily="18" charset="0"/>
              </a:rPr>
              <a:t>without</a:t>
            </a:r>
            <a:r>
              <a:rPr lang="hu-HU" cap="none" dirty="0" smtClean="0">
                <a:latin typeface="Calibri" panose="020F0502020204030204" pitchFamily="34" charset="0"/>
                <a:ea typeface="Calibri" panose="020F0502020204030204" pitchFamily="34" charset="0"/>
                <a:cs typeface="Times New Roman" panose="02020603050405020304" pitchFamily="18" charset="0"/>
              </a:rPr>
              <a:t> </a:t>
            </a:r>
            <a:r>
              <a:rPr lang="en-GB" cap="none" dirty="0" smtClean="0">
                <a:latin typeface="Calibri" panose="020F0502020204030204" pitchFamily="34" charset="0"/>
                <a:ea typeface="Calibri" panose="020F0502020204030204" pitchFamily="34" charset="0"/>
                <a:cs typeface="Times New Roman" panose="02020603050405020304" pitchFamily="18" charset="0"/>
              </a:rPr>
              <a:t>explicit </a:t>
            </a:r>
            <a:r>
              <a:rPr lang="en-GB" cap="none" dirty="0">
                <a:latin typeface="Calibri" panose="020F0502020204030204" pitchFamily="34" charset="0"/>
                <a:ea typeface="Calibri" panose="020F0502020204030204" pitchFamily="34" charset="0"/>
                <a:cs typeface="Times New Roman" panose="02020603050405020304" pitchFamily="18" charset="0"/>
              </a:rPr>
              <a:t>or unspoken permission  in  social  customs, certain  religious  teachings,  </a:t>
            </a:r>
            <a:r>
              <a:rPr lang="en-GB" cap="none" dirty="0" smtClean="0">
                <a:latin typeface="Calibri" panose="020F0502020204030204" pitchFamily="34" charset="0"/>
                <a:ea typeface="Calibri" panose="020F0502020204030204" pitchFamily="34" charset="0"/>
                <a:cs typeface="Times New Roman" panose="02020603050405020304" pitchFamily="18" charset="0"/>
              </a:rPr>
              <a:t>legislation </a:t>
            </a:r>
            <a:r>
              <a:rPr lang="en-GB" cap="none" dirty="0">
                <a:latin typeface="Calibri" panose="020F0502020204030204" pitchFamily="34" charset="0"/>
                <a:ea typeface="Calibri" panose="020F0502020204030204" pitchFamily="34" charset="0"/>
                <a:cs typeface="Times New Roman" panose="02020603050405020304" pitchFamily="18" charset="0"/>
              </a:rPr>
              <a:t>and law enforcement. </a:t>
            </a:r>
            <a:endParaRPr lang="hu-HU" cap="none" dirty="0" smtClean="0">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hu-HU" cap="none" dirty="0" smtClean="0">
                <a:latin typeface="Calibri" panose="020F0502020204030204" pitchFamily="34" charset="0"/>
                <a:ea typeface="Calibri" panose="020F0502020204030204" pitchFamily="34" charset="0"/>
                <a:cs typeface="Times New Roman" panose="02020603050405020304" pitchFamily="18" charset="0"/>
              </a:rPr>
              <a:t>S</a:t>
            </a:r>
            <a:r>
              <a:rPr lang="en-GB" cap="none" dirty="0" err="1" smtClean="0">
                <a:latin typeface="Calibri" panose="020F0502020204030204" pitchFamily="34" charset="0"/>
                <a:ea typeface="Calibri" panose="020F0502020204030204" pitchFamily="34" charset="0"/>
                <a:cs typeface="Times New Roman" panose="02020603050405020304" pitchFamily="18" charset="0"/>
              </a:rPr>
              <a:t>ome</a:t>
            </a:r>
            <a:r>
              <a:rPr lang="en-GB" cap="none" dirty="0" smtClean="0">
                <a:latin typeface="Calibri" panose="020F0502020204030204" pitchFamily="34" charset="0"/>
                <a:ea typeface="Calibri" panose="020F0502020204030204" pitchFamily="34" charset="0"/>
                <a:cs typeface="Times New Roman" panose="02020603050405020304" pitchFamily="18" charset="0"/>
              </a:rPr>
              <a:t> form</a:t>
            </a:r>
            <a:r>
              <a:rPr lang="hu-HU" cap="none" dirty="0" smtClean="0">
                <a:latin typeface="Calibri" panose="020F0502020204030204" pitchFamily="34" charset="0"/>
                <a:ea typeface="Calibri" panose="020F0502020204030204" pitchFamily="34" charset="0"/>
                <a:cs typeface="Times New Roman" panose="02020603050405020304" pitchFamily="18" charset="0"/>
              </a:rPr>
              <a:t>s</a:t>
            </a:r>
            <a:r>
              <a:rPr lang="en-GB" cap="none" dirty="0" smtClean="0">
                <a:latin typeface="Calibri" panose="020F0502020204030204" pitchFamily="34" charset="0"/>
                <a:ea typeface="Calibri" panose="020F0502020204030204" pitchFamily="34" charset="0"/>
                <a:cs typeface="Times New Roman" panose="02020603050405020304" pitchFamily="18" charset="0"/>
              </a:rPr>
              <a:t> </a:t>
            </a:r>
            <a:r>
              <a:rPr lang="en-GB" cap="none" dirty="0">
                <a:latin typeface="Calibri" panose="020F0502020204030204" pitchFamily="34" charset="0"/>
                <a:ea typeface="Calibri" panose="020F0502020204030204" pitchFamily="34" charset="0"/>
                <a:cs typeface="Times New Roman" panose="02020603050405020304" pitchFamily="18" charset="0"/>
              </a:rPr>
              <a:t>of  men’s violence </a:t>
            </a:r>
            <a:r>
              <a:rPr lang="en-GB" cap="none" dirty="0" smtClean="0">
                <a:latin typeface="Calibri" panose="020F0502020204030204" pitchFamily="34" charset="0"/>
                <a:ea typeface="Calibri" panose="020F0502020204030204" pitchFamily="34" charset="0"/>
                <a:cs typeface="Times New Roman" panose="02020603050405020304" pitchFamily="18" charset="0"/>
              </a:rPr>
              <a:t>are</a:t>
            </a:r>
            <a:r>
              <a:rPr lang="hu-HU" cap="none" dirty="0" smtClean="0">
                <a:latin typeface="Calibri" panose="020F0502020204030204" pitchFamily="34" charset="0"/>
                <a:ea typeface="Calibri" panose="020F0502020204030204" pitchFamily="34" charset="0"/>
                <a:cs typeface="Times New Roman" panose="02020603050405020304" pitchFamily="18" charset="0"/>
              </a:rPr>
              <a:t> </a:t>
            </a:r>
            <a:r>
              <a:rPr lang="hu-HU" cap="none" dirty="0" err="1" smtClean="0">
                <a:latin typeface="Calibri" panose="020F0502020204030204" pitchFamily="34" charset="0"/>
                <a:ea typeface="Calibri" panose="020F0502020204030204" pitchFamily="34" charset="0"/>
                <a:cs typeface="Times New Roman" panose="02020603050405020304" pitchFamily="18" charset="0"/>
              </a:rPr>
              <a:t>accepted</a:t>
            </a:r>
            <a:r>
              <a:rPr lang="hu-HU" cap="none" dirty="0" smtClean="0">
                <a:latin typeface="Calibri" panose="020F0502020204030204" pitchFamily="34" charset="0"/>
                <a:ea typeface="Calibri" panose="020F0502020204030204" pitchFamily="34" charset="0"/>
                <a:cs typeface="Times New Roman" panose="02020603050405020304" pitchFamily="18" charset="0"/>
              </a:rPr>
              <a:t> </a:t>
            </a:r>
            <a:r>
              <a:rPr lang="hu-HU" cap="none" dirty="0" err="1" smtClean="0">
                <a:latin typeface="Calibri" panose="020F0502020204030204" pitchFamily="34" charset="0"/>
                <a:ea typeface="Calibri" panose="020F0502020204030204" pitchFamily="34" charset="0"/>
                <a:cs typeface="Times New Roman" panose="02020603050405020304" pitchFamily="18" charset="0"/>
              </a:rPr>
              <a:t>or</a:t>
            </a:r>
            <a:r>
              <a:rPr lang="hu-HU" cap="none" dirty="0" smtClean="0">
                <a:latin typeface="Calibri" panose="020F0502020204030204" pitchFamily="34" charset="0"/>
                <a:ea typeface="Calibri" panose="020F0502020204030204" pitchFamily="34" charset="0"/>
                <a:cs typeface="Times New Roman" panose="02020603050405020304" pitchFamily="18" charset="0"/>
              </a:rPr>
              <a:t> </a:t>
            </a:r>
            <a:r>
              <a:rPr lang="hu-HU" cap="none" dirty="0" err="1" smtClean="0">
                <a:latin typeface="Calibri" panose="020F0502020204030204" pitchFamily="34" charset="0"/>
                <a:ea typeface="Calibri" panose="020F0502020204030204" pitchFamily="34" charset="0"/>
                <a:cs typeface="Times New Roman" panose="02020603050405020304" pitchFamily="18" charset="0"/>
              </a:rPr>
              <a:t>even</a:t>
            </a:r>
            <a:r>
              <a:rPr lang="hu-HU" cap="none" dirty="0" smtClean="0">
                <a:latin typeface="Calibri" panose="020F0502020204030204" pitchFamily="34" charset="0"/>
                <a:ea typeface="Calibri" panose="020F0502020204030204" pitchFamily="34" charset="0"/>
                <a:cs typeface="Times New Roman" panose="02020603050405020304" pitchFamily="18" charset="0"/>
              </a:rPr>
              <a:t> </a:t>
            </a:r>
            <a:r>
              <a:rPr lang="hu-HU" cap="none" dirty="0" err="1" smtClean="0">
                <a:latin typeface="Calibri" panose="020F0502020204030204" pitchFamily="34" charset="0"/>
                <a:ea typeface="Calibri" panose="020F0502020204030204" pitchFamily="34" charset="0"/>
                <a:cs typeface="Times New Roman" panose="02020603050405020304" pitchFamily="18" charset="0"/>
              </a:rPr>
              <a:t>rewarded</a:t>
            </a:r>
            <a:r>
              <a:rPr lang="hu-HU" cap="none" dirty="0" smtClean="0">
                <a:latin typeface="Calibri" panose="020F0502020204030204" pitchFamily="34" charset="0"/>
                <a:ea typeface="Calibri" panose="020F0502020204030204" pitchFamily="34" charset="0"/>
                <a:cs typeface="Times New Roman" panose="02020603050405020304" pitchFamily="18" charset="0"/>
              </a:rPr>
              <a:t>. </a:t>
            </a:r>
            <a:endParaRPr lang="hu-HU" cap="none"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428523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sz="quarter" idx="13"/>
          </p:nvPr>
        </p:nvSpPr>
        <p:spPr>
          <a:xfrm>
            <a:off x="913774" y="1280160"/>
            <a:ext cx="10363826" cy="4511039"/>
          </a:xfrm>
        </p:spPr>
        <p:txBody>
          <a:bodyPr>
            <a:normAutofit/>
          </a:bodyPr>
          <a:lstStyle/>
          <a:p>
            <a:pPr marL="0" indent="0">
              <a:buNone/>
            </a:pPr>
            <a:endParaRPr lang="hu-HU" b="1" dirty="0" smtClean="0">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GB" b="1" dirty="0" smtClean="0">
                <a:latin typeface="Calibri" panose="020F0502020204030204" pitchFamily="34" charset="0"/>
                <a:ea typeface="Calibri" panose="020F0502020204030204" pitchFamily="34" charset="0"/>
                <a:cs typeface="Times New Roman" panose="02020603050405020304" pitchFamily="18" charset="0"/>
              </a:rPr>
              <a:t>The </a:t>
            </a:r>
            <a:r>
              <a:rPr lang="en-GB" b="1" dirty="0">
                <a:latin typeface="Calibri" panose="020F0502020204030204" pitchFamily="34" charset="0"/>
                <a:ea typeface="Calibri" panose="020F0502020204030204" pitchFamily="34" charset="0"/>
                <a:cs typeface="Times New Roman" panose="02020603050405020304" pitchFamily="18" charset="0"/>
              </a:rPr>
              <a:t>paradox of men’s </a:t>
            </a:r>
            <a:r>
              <a:rPr lang="en-GB" b="1" dirty="0" smtClean="0">
                <a:latin typeface="Calibri" panose="020F0502020204030204" pitchFamily="34" charset="0"/>
                <a:ea typeface="Calibri" panose="020F0502020204030204" pitchFamily="34" charset="0"/>
                <a:cs typeface="Times New Roman" panose="02020603050405020304" pitchFamily="18" charset="0"/>
              </a:rPr>
              <a:t>power</a:t>
            </a:r>
            <a:endParaRPr lang="hu-HU" b="1" dirty="0" smtClean="0">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GB" cap="none" dirty="0">
                <a:latin typeface="Calibri" panose="020F0502020204030204" pitchFamily="34" charset="0"/>
                <a:ea typeface="Calibri" panose="020F0502020204030204" pitchFamily="34" charset="0"/>
                <a:cs typeface="Times New Roman" panose="02020603050405020304" pitchFamily="18" charset="0"/>
              </a:rPr>
              <a:t>If power is constructed to be able to dominate and control another people, acting in this kind of way requires distance from others because of the fear caused by the possibility of losing the appearance of being powerful</a:t>
            </a:r>
            <a:r>
              <a:rPr lang="en-GB" cap="none" dirty="0" smtClean="0">
                <a:latin typeface="Calibri" panose="020F0502020204030204" pitchFamily="34" charset="0"/>
                <a:ea typeface="Calibri" panose="020F0502020204030204" pitchFamily="34" charset="0"/>
                <a:cs typeface="Times New Roman" panose="02020603050405020304" pitchFamily="18" charset="0"/>
              </a:rPr>
              <a:t>.</a:t>
            </a:r>
            <a:endParaRPr lang="hu-HU" cap="none" dirty="0" smtClean="0">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hu-HU" cap="none" dirty="0" smtClean="0">
                <a:latin typeface="Calibri" panose="020F0502020204030204" pitchFamily="34" charset="0"/>
                <a:ea typeface="Calibri" panose="020F0502020204030204" pitchFamily="34" charset="0"/>
                <a:cs typeface="Times New Roman" panose="02020603050405020304" pitchFamily="18" charset="0"/>
              </a:rPr>
              <a:t>T</a:t>
            </a:r>
            <a:r>
              <a:rPr lang="en-GB" cap="none" dirty="0" smtClean="0">
                <a:latin typeface="Calibri" panose="020F0502020204030204" pitchFamily="34" charset="0"/>
                <a:ea typeface="Calibri" panose="020F0502020204030204" pitchFamily="34" charset="0"/>
                <a:cs typeface="Times New Roman" panose="02020603050405020304" pitchFamily="18" charset="0"/>
              </a:rPr>
              <a:t>he </a:t>
            </a:r>
            <a:r>
              <a:rPr lang="en-GB" cap="none" dirty="0">
                <a:latin typeface="Calibri" panose="020F0502020204030204" pitchFamily="34" charset="0"/>
                <a:ea typeface="Calibri" panose="020F0502020204030204" pitchFamily="34" charset="0"/>
                <a:cs typeface="Times New Roman" panose="02020603050405020304" pitchFamily="18" charset="0"/>
              </a:rPr>
              <a:t>internalized expectations link to masculinity is impossible to </a:t>
            </a:r>
            <a:r>
              <a:rPr lang="en-GB" cap="none" dirty="0" smtClean="0">
                <a:latin typeface="Calibri" panose="020F0502020204030204" pitchFamily="34" charset="0"/>
                <a:ea typeface="Calibri" panose="020F0502020204030204" pitchFamily="34" charset="0"/>
                <a:cs typeface="Times New Roman" panose="02020603050405020304" pitchFamily="18" charset="0"/>
              </a:rPr>
              <a:t>attain</a:t>
            </a:r>
            <a:r>
              <a:rPr lang="hu-HU" cap="none" dirty="0" smtClean="0">
                <a:latin typeface="Calibri" panose="020F0502020204030204" pitchFamily="34" charset="0"/>
                <a:ea typeface="Calibri" panose="020F0502020204030204" pitchFamily="34" charset="0"/>
                <a:cs typeface="Times New Roman" panose="02020603050405020304" pitchFamily="18" charset="0"/>
              </a:rPr>
              <a:t>.</a:t>
            </a:r>
          </a:p>
          <a:p>
            <a:pPr marL="0" indent="0">
              <a:buNone/>
            </a:pPr>
            <a:r>
              <a:rPr lang="hu-HU" cap="none" dirty="0" smtClean="0">
                <a:latin typeface="Calibri" panose="020F0502020204030204" pitchFamily="34" charset="0"/>
                <a:ea typeface="Calibri" panose="020F0502020204030204" pitchFamily="34" charset="0"/>
                <a:cs typeface="Times New Roman" panose="02020603050405020304" pitchFamily="18" charset="0"/>
              </a:rPr>
              <a:t>V</a:t>
            </a:r>
            <a:r>
              <a:rPr lang="en-GB" cap="none" dirty="0" err="1" smtClean="0">
                <a:latin typeface="Calibri" panose="020F0502020204030204" pitchFamily="34" charset="0"/>
                <a:ea typeface="Calibri" panose="020F0502020204030204" pitchFamily="34" charset="0"/>
                <a:cs typeface="Times New Roman" panose="02020603050405020304" pitchFamily="18" charset="0"/>
              </a:rPr>
              <a:t>iolence</a:t>
            </a:r>
            <a:r>
              <a:rPr lang="en-GB" cap="none" dirty="0" smtClean="0">
                <a:latin typeface="Calibri" panose="020F0502020204030204" pitchFamily="34" charset="0"/>
                <a:ea typeface="Calibri" panose="020F0502020204030204" pitchFamily="34" charset="0"/>
                <a:cs typeface="Times New Roman" panose="02020603050405020304" pitchFamily="18" charset="0"/>
              </a:rPr>
              <a:t> </a:t>
            </a:r>
            <a:r>
              <a:rPr lang="en-GB" cap="none" dirty="0">
                <a:latin typeface="Calibri" panose="020F0502020204030204" pitchFamily="34" charset="0"/>
                <a:ea typeface="Calibri" panose="020F0502020204030204" pitchFamily="34" charset="0"/>
                <a:cs typeface="Times New Roman" panose="02020603050405020304" pitchFamily="18" charset="0"/>
              </a:rPr>
              <a:t>becomes a compensatory mechanism to </a:t>
            </a:r>
            <a:r>
              <a:rPr lang="en-GB" cap="none" dirty="0" smtClean="0">
                <a:latin typeface="Calibri" panose="020F0502020204030204" pitchFamily="34" charset="0"/>
                <a:ea typeface="Calibri" panose="020F0502020204030204" pitchFamily="34" charset="0"/>
                <a:cs typeface="Times New Roman" panose="02020603050405020304" pitchFamily="18" charset="0"/>
              </a:rPr>
              <a:t>prove manhood</a:t>
            </a:r>
            <a:r>
              <a:rPr lang="hu-HU" cap="none" dirty="0" smtClean="0">
                <a:latin typeface="Calibri" panose="020F0502020204030204" pitchFamily="34" charset="0"/>
                <a:ea typeface="Calibri" panose="020F0502020204030204" pitchFamily="34" charset="0"/>
                <a:cs typeface="Times New Roman" panose="02020603050405020304" pitchFamily="18" charset="0"/>
              </a:rPr>
              <a:t>. </a:t>
            </a:r>
            <a:r>
              <a:rPr lang="en-GB" cap="none" dirty="0">
                <a:latin typeface="Calibri" panose="020F0502020204030204" pitchFamily="34" charset="0"/>
                <a:ea typeface="Calibri" panose="020F0502020204030204" pitchFamily="34" charset="0"/>
                <a:cs typeface="Times New Roman" panose="02020603050405020304" pitchFamily="18" charset="0"/>
              </a:rPr>
              <a:t>This expression of violence usually targets those who are physically weaker or more vulnerable. </a:t>
            </a:r>
            <a:endParaRPr lang="hu-HU" cap="none"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374709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sz="quarter" idx="13"/>
          </p:nvPr>
        </p:nvSpPr>
        <p:spPr>
          <a:xfrm>
            <a:off x="913774" y="1280160"/>
            <a:ext cx="10363826" cy="4511039"/>
          </a:xfrm>
        </p:spPr>
        <p:txBody>
          <a:bodyPr>
            <a:normAutofit/>
          </a:bodyPr>
          <a:lstStyle/>
          <a:p>
            <a:pPr marL="0" indent="0">
              <a:buNone/>
            </a:pPr>
            <a:endParaRPr lang="hu-HU" b="1" dirty="0" smtClean="0">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GB" b="1" dirty="0" smtClean="0">
                <a:latin typeface="Calibri" panose="020F0502020204030204" pitchFamily="34" charset="0"/>
                <a:ea typeface="Calibri" panose="020F0502020204030204" pitchFamily="34" charset="0"/>
                <a:cs typeface="Times New Roman" panose="02020603050405020304" pitchFamily="18" charset="0"/>
              </a:rPr>
              <a:t>The </a:t>
            </a:r>
            <a:r>
              <a:rPr lang="en-GB" b="1" dirty="0">
                <a:latin typeface="Calibri" panose="020F0502020204030204" pitchFamily="34" charset="0"/>
                <a:ea typeface="Calibri" panose="020F0502020204030204" pitchFamily="34" charset="0"/>
                <a:cs typeface="Times New Roman" panose="02020603050405020304" pitchFamily="18" charset="0"/>
              </a:rPr>
              <a:t>Psychic Armour of </a:t>
            </a:r>
            <a:r>
              <a:rPr lang="en-GB" b="1" dirty="0" smtClean="0">
                <a:latin typeface="Calibri" panose="020F0502020204030204" pitchFamily="34" charset="0"/>
                <a:ea typeface="Calibri" panose="020F0502020204030204" pitchFamily="34" charset="0"/>
                <a:cs typeface="Times New Roman" panose="02020603050405020304" pitchFamily="18" charset="0"/>
              </a:rPr>
              <a:t>Manhood</a:t>
            </a:r>
            <a:endParaRPr lang="hu-HU" b="1" dirty="0" smtClean="0">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GB" cap="none" dirty="0">
                <a:latin typeface="Calibri" panose="020F0502020204030204" pitchFamily="34" charset="0"/>
                <a:ea typeface="Calibri" panose="020F0502020204030204" pitchFamily="34" charset="0"/>
                <a:cs typeface="Times New Roman" panose="02020603050405020304" pitchFamily="18" charset="0"/>
              </a:rPr>
              <a:t>The psychic structures of manhood is shaped in childhood in an environment where the emotional distance or the absence of fathers and </a:t>
            </a:r>
            <a:r>
              <a:rPr lang="hu-HU" cap="none" dirty="0" err="1" smtClean="0">
                <a:latin typeface="Calibri" panose="020F0502020204030204" pitchFamily="34" charset="0"/>
                <a:ea typeface="Calibri" panose="020F0502020204030204" pitchFamily="34" charset="0"/>
                <a:cs typeface="Times New Roman" panose="02020603050405020304" pitchFamily="18" charset="0"/>
              </a:rPr>
              <a:t>other</a:t>
            </a:r>
            <a:r>
              <a:rPr lang="hu-HU" cap="none" dirty="0" smtClean="0">
                <a:latin typeface="Calibri" panose="020F0502020204030204" pitchFamily="34" charset="0"/>
                <a:ea typeface="Calibri" panose="020F0502020204030204" pitchFamily="34" charset="0"/>
                <a:cs typeface="Times New Roman" panose="02020603050405020304" pitchFamily="18" charset="0"/>
              </a:rPr>
              <a:t> </a:t>
            </a:r>
            <a:r>
              <a:rPr lang="en-GB" cap="none" dirty="0" smtClean="0">
                <a:latin typeface="Calibri" panose="020F0502020204030204" pitchFamily="34" charset="0"/>
                <a:ea typeface="Calibri" panose="020F0502020204030204" pitchFamily="34" charset="0"/>
                <a:cs typeface="Times New Roman" panose="02020603050405020304" pitchFamily="18" charset="0"/>
              </a:rPr>
              <a:t>adult </a:t>
            </a:r>
            <a:r>
              <a:rPr lang="en-GB" cap="none" dirty="0">
                <a:latin typeface="Calibri" panose="020F0502020204030204" pitchFamily="34" charset="0"/>
                <a:ea typeface="Calibri" panose="020F0502020204030204" pitchFamily="34" charset="0"/>
                <a:cs typeface="Times New Roman" panose="02020603050405020304" pitchFamily="18" charset="0"/>
              </a:rPr>
              <a:t>men is typically </a:t>
            </a:r>
            <a:r>
              <a:rPr lang="en-GB" cap="none" dirty="0" smtClean="0">
                <a:latin typeface="Calibri" panose="020F0502020204030204" pitchFamily="34" charset="0"/>
                <a:ea typeface="Calibri" panose="020F0502020204030204" pitchFamily="34" charset="0"/>
                <a:cs typeface="Times New Roman" panose="02020603050405020304" pitchFamily="18" charset="0"/>
              </a:rPr>
              <a:t>experienced. </a:t>
            </a:r>
            <a:endParaRPr lang="hu-HU" cap="none" dirty="0" smtClean="0">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hu-HU" cap="none" dirty="0" smtClean="0">
                <a:latin typeface="Calibri" panose="020F0502020204030204" pitchFamily="34" charset="0"/>
                <a:ea typeface="Calibri" panose="020F0502020204030204" pitchFamily="34" charset="0"/>
                <a:cs typeface="Times New Roman" panose="02020603050405020304" pitchFamily="18" charset="0"/>
              </a:rPr>
              <a:t>M</a:t>
            </a:r>
            <a:r>
              <a:rPr lang="en-GB" cap="none" dirty="0" err="1" smtClean="0">
                <a:latin typeface="Calibri" panose="020F0502020204030204" pitchFamily="34" charset="0"/>
                <a:ea typeface="Calibri" panose="020F0502020204030204" pitchFamily="34" charset="0"/>
                <a:cs typeface="Times New Roman" panose="02020603050405020304" pitchFamily="18" charset="0"/>
              </a:rPr>
              <a:t>anhood</a:t>
            </a:r>
            <a:r>
              <a:rPr lang="en-GB" cap="none" dirty="0" smtClean="0">
                <a:latin typeface="Calibri" panose="020F0502020204030204" pitchFamily="34" charset="0"/>
                <a:ea typeface="Calibri" panose="020F0502020204030204" pitchFamily="34" charset="0"/>
                <a:cs typeface="Times New Roman" panose="02020603050405020304" pitchFamily="18" charset="0"/>
              </a:rPr>
              <a:t> </a:t>
            </a:r>
            <a:r>
              <a:rPr lang="en-GB" cap="none" dirty="0">
                <a:latin typeface="Calibri" panose="020F0502020204030204" pitchFamily="34" charset="0"/>
                <a:ea typeface="Calibri" panose="020F0502020204030204" pitchFamily="34" charset="0"/>
                <a:cs typeface="Times New Roman" panose="02020603050405020304" pitchFamily="18" charset="0"/>
              </a:rPr>
              <a:t>is codified by absence or the rejection of qualities associated with </a:t>
            </a:r>
            <a:r>
              <a:rPr lang="en-GB" cap="none" dirty="0" smtClean="0">
                <a:latin typeface="Calibri" panose="020F0502020204030204" pitchFamily="34" charset="0"/>
                <a:ea typeface="Calibri" panose="020F0502020204030204" pitchFamily="34" charset="0"/>
                <a:cs typeface="Times New Roman" panose="02020603050405020304" pitchFamily="18" charset="0"/>
              </a:rPr>
              <a:t>caregiving</a:t>
            </a:r>
            <a:r>
              <a:rPr lang="hu-HU" cap="none" dirty="0" smtClean="0">
                <a:latin typeface="Calibri" panose="020F0502020204030204" pitchFamily="34" charset="0"/>
                <a:ea typeface="Calibri" panose="020F0502020204030204" pitchFamily="34" charset="0"/>
                <a:cs typeface="Times New Roman" panose="02020603050405020304" pitchFamily="18" charset="0"/>
              </a:rPr>
              <a:t>.</a:t>
            </a:r>
          </a:p>
          <a:p>
            <a:pPr marL="0" indent="0">
              <a:buNone/>
            </a:pPr>
            <a:r>
              <a:rPr lang="hu-HU" cap="none" dirty="0" smtClean="0">
                <a:latin typeface="Calibri" panose="020F0502020204030204" pitchFamily="34" charset="0"/>
                <a:ea typeface="Calibri" panose="020F0502020204030204" pitchFamily="34" charset="0"/>
                <a:cs typeface="Times New Roman" panose="02020603050405020304" pitchFamily="18" charset="0"/>
              </a:rPr>
              <a:t>The </a:t>
            </a:r>
            <a:r>
              <a:rPr lang="en-GB" cap="none" dirty="0" smtClean="0">
                <a:latin typeface="Calibri" panose="020F0502020204030204" pitchFamily="34" charset="0"/>
                <a:ea typeface="Calibri" panose="020F0502020204030204" pitchFamily="34" charset="0"/>
                <a:cs typeface="Times New Roman" panose="02020603050405020304" pitchFamily="18" charset="0"/>
              </a:rPr>
              <a:t>psychological </a:t>
            </a:r>
            <a:r>
              <a:rPr lang="en-GB" cap="none" dirty="0">
                <a:latin typeface="Calibri" panose="020F0502020204030204" pitchFamily="34" charset="0"/>
                <a:ea typeface="Calibri" panose="020F0502020204030204" pitchFamily="34" charset="0"/>
                <a:cs typeface="Times New Roman" panose="02020603050405020304" pitchFamily="18" charset="0"/>
              </a:rPr>
              <a:t>development </a:t>
            </a:r>
            <a:r>
              <a:rPr lang="hu-HU" cap="none" dirty="0" err="1" smtClean="0">
                <a:latin typeface="Calibri" panose="020F0502020204030204" pitchFamily="34" charset="0"/>
                <a:ea typeface="Calibri" panose="020F0502020204030204" pitchFamily="34" charset="0"/>
                <a:cs typeface="Times New Roman" panose="02020603050405020304" pitchFamily="18" charset="0"/>
              </a:rPr>
              <a:t>may</a:t>
            </a:r>
            <a:r>
              <a:rPr lang="hu-HU" cap="none" dirty="0" smtClean="0">
                <a:latin typeface="Calibri" panose="020F0502020204030204" pitchFamily="34" charset="0"/>
                <a:ea typeface="Calibri" panose="020F0502020204030204" pitchFamily="34" charset="0"/>
                <a:cs typeface="Times New Roman" panose="02020603050405020304" pitchFamily="18" charset="0"/>
              </a:rPr>
              <a:t> </a:t>
            </a:r>
            <a:r>
              <a:rPr lang="hu-HU" cap="none" dirty="0" err="1" smtClean="0">
                <a:latin typeface="Calibri" panose="020F0502020204030204" pitchFamily="34" charset="0"/>
                <a:ea typeface="Calibri" panose="020F0502020204030204" pitchFamily="34" charset="0"/>
                <a:cs typeface="Times New Roman" panose="02020603050405020304" pitchFamily="18" charset="0"/>
              </a:rPr>
              <a:t>become</a:t>
            </a:r>
            <a:r>
              <a:rPr lang="hu-HU" cap="none" dirty="0" smtClean="0">
                <a:latin typeface="Calibri" panose="020F0502020204030204" pitchFamily="34" charset="0"/>
                <a:ea typeface="Calibri" panose="020F0502020204030204" pitchFamily="34" charset="0"/>
                <a:cs typeface="Times New Roman" panose="02020603050405020304" pitchFamily="18" charset="0"/>
              </a:rPr>
              <a:t> </a:t>
            </a:r>
            <a:r>
              <a:rPr lang="en-GB" cap="none" dirty="0" smtClean="0">
                <a:latin typeface="Calibri" panose="020F0502020204030204" pitchFamily="34" charset="0"/>
                <a:ea typeface="Calibri" panose="020F0502020204030204" pitchFamily="34" charset="0"/>
                <a:cs typeface="Times New Roman" panose="02020603050405020304" pitchFamily="18" charset="0"/>
              </a:rPr>
              <a:t>dampened </a:t>
            </a:r>
            <a:r>
              <a:rPr lang="en-GB" cap="none" dirty="0">
                <a:latin typeface="Calibri" panose="020F0502020204030204" pitchFamily="34" charset="0"/>
                <a:ea typeface="Calibri" panose="020F0502020204030204" pitchFamily="34" charset="0"/>
                <a:cs typeface="Times New Roman" panose="02020603050405020304" pitchFamily="18" charset="0"/>
              </a:rPr>
              <a:t>ability for empathy and an inability to experience other people’s needs and </a:t>
            </a:r>
            <a:r>
              <a:rPr lang="en-GB" cap="none" dirty="0" smtClean="0">
                <a:latin typeface="Calibri" panose="020F0502020204030204" pitchFamily="34" charset="0"/>
                <a:ea typeface="Calibri" panose="020F0502020204030204" pitchFamily="34" charset="0"/>
                <a:cs typeface="Times New Roman" panose="02020603050405020304" pitchFamily="18" charset="0"/>
              </a:rPr>
              <a:t>feelings</a:t>
            </a:r>
            <a:r>
              <a:rPr lang="hu-HU" cap="none" dirty="0" smtClean="0">
                <a:latin typeface="Calibri" panose="020F0502020204030204" pitchFamily="34" charset="0"/>
                <a:ea typeface="Calibri" panose="020F0502020204030204" pitchFamily="34" charset="0"/>
                <a:cs typeface="Times New Roman" panose="02020603050405020304" pitchFamily="18" charset="0"/>
              </a:rPr>
              <a:t>.</a:t>
            </a:r>
          </a:p>
          <a:p>
            <a:pPr marL="0" indent="0">
              <a:buNone/>
            </a:pPr>
            <a:r>
              <a:rPr lang="en-GB" cap="none" dirty="0">
                <a:latin typeface="Calibri" panose="020F0502020204030204" pitchFamily="34" charset="0"/>
                <a:ea typeface="Calibri" panose="020F0502020204030204" pitchFamily="34" charset="0"/>
                <a:cs typeface="Times New Roman" panose="02020603050405020304" pitchFamily="18" charset="0"/>
              </a:rPr>
              <a:t>That is how violence against another person becomes possible. </a:t>
            </a:r>
            <a:endParaRPr lang="hu-HU" cap="none"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986599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sz="quarter" idx="13"/>
          </p:nvPr>
        </p:nvSpPr>
        <p:spPr>
          <a:xfrm>
            <a:off x="913774" y="1280160"/>
            <a:ext cx="10363826" cy="4511039"/>
          </a:xfrm>
        </p:spPr>
        <p:txBody>
          <a:bodyPr>
            <a:normAutofit/>
          </a:bodyPr>
          <a:lstStyle/>
          <a:p>
            <a:pPr marL="0" indent="0">
              <a:buNone/>
            </a:pPr>
            <a:endParaRPr lang="hu-HU" b="1" dirty="0" smtClean="0">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GB" b="1" dirty="0">
                <a:latin typeface="Calibri" panose="020F0502020204030204" pitchFamily="34" charset="0"/>
                <a:ea typeface="Calibri" panose="020F0502020204030204" pitchFamily="34" charset="0"/>
                <a:cs typeface="Times New Roman" panose="02020603050405020304" pitchFamily="18" charset="0"/>
              </a:rPr>
              <a:t>Masculinity as a Psychic Pressure </a:t>
            </a:r>
            <a:r>
              <a:rPr lang="en-GB" b="1" dirty="0" smtClean="0">
                <a:latin typeface="Calibri" panose="020F0502020204030204" pitchFamily="34" charset="0"/>
                <a:ea typeface="Calibri" panose="020F0502020204030204" pitchFamily="34" charset="0"/>
                <a:cs typeface="Times New Roman" panose="02020603050405020304" pitchFamily="18" charset="0"/>
              </a:rPr>
              <a:t>Cooker</a:t>
            </a:r>
            <a:endParaRPr lang="hu-HU" b="1" dirty="0" smtClean="0">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GB" cap="none" dirty="0">
                <a:latin typeface="Calibri" panose="020F0502020204030204" pitchFamily="34" charset="0"/>
                <a:ea typeface="Calibri" panose="020F0502020204030204" pitchFamily="34" charset="0"/>
                <a:cs typeface="Times New Roman" panose="02020603050405020304" pitchFamily="18" charset="0"/>
              </a:rPr>
              <a:t>The dominant forms of masculinity stands on damped emotions and their redirection into anger.</a:t>
            </a:r>
            <a:endParaRPr lang="hu-HU" cap="none"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hu-HU" cap="none" dirty="0" smtClean="0">
                <a:latin typeface="Calibri" panose="020F0502020204030204" pitchFamily="34" charset="0"/>
                <a:ea typeface="Calibri" panose="020F0502020204030204" pitchFamily="34" charset="0"/>
                <a:cs typeface="Times New Roman" panose="02020603050405020304" pitchFamily="18" charset="0"/>
              </a:rPr>
              <a:t>A</a:t>
            </a:r>
            <a:r>
              <a:rPr lang="en-GB" cap="none" dirty="0" smtClean="0">
                <a:latin typeface="Calibri" panose="020F0502020204030204" pitchFamily="34" charset="0"/>
                <a:ea typeface="Calibri" panose="020F0502020204030204" pitchFamily="34" charset="0"/>
                <a:cs typeface="Times New Roman" panose="02020603050405020304" pitchFamily="18" charset="0"/>
              </a:rPr>
              <a:t> </a:t>
            </a:r>
            <a:r>
              <a:rPr lang="en-GB" cap="none" dirty="0">
                <a:latin typeface="Calibri" panose="020F0502020204030204" pitchFamily="34" charset="0"/>
                <a:ea typeface="Calibri" panose="020F0502020204030204" pitchFamily="34" charset="0"/>
                <a:cs typeface="Times New Roman" panose="02020603050405020304" pitchFamily="18" charset="0"/>
              </a:rPr>
              <a:t>range of natural emotions have been closed down or stated invalid. In their childhood boys learn to repress feelings of fear and pain. </a:t>
            </a:r>
            <a:endParaRPr lang="hu-HU" cap="none" dirty="0" smtClean="0">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hu-HU" cap="none" dirty="0" smtClean="0">
                <a:latin typeface="Calibri" panose="020F0502020204030204" pitchFamily="34" charset="0"/>
                <a:ea typeface="Calibri" panose="020F0502020204030204" pitchFamily="34" charset="0"/>
                <a:cs typeface="Times New Roman" panose="02020603050405020304" pitchFamily="18" charset="0"/>
              </a:rPr>
              <a:t>F</a:t>
            </a:r>
            <a:r>
              <a:rPr lang="en-GB" cap="none" dirty="0" smtClean="0">
                <a:latin typeface="Calibri" panose="020F0502020204030204" pitchFamily="34" charset="0"/>
                <a:ea typeface="Calibri" panose="020F0502020204030204" pitchFamily="34" charset="0"/>
                <a:cs typeface="Times New Roman" panose="02020603050405020304" pitchFamily="18" charset="0"/>
              </a:rPr>
              <a:t>or </a:t>
            </a:r>
            <a:r>
              <a:rPr lang="en-GB" cap="none" dirty="0">
                <a:latin typeface="Calibri" panose="020F0502020204030204" pitchFamily="34" charset="0"/>
                <a:ea typeface="Calibri" panose="020F0502020204030204" pitchFamily="34" charset="0"/>
                <a:cs typeface="Times New Roman" panose="02020603050405020304" pitchFamily="18" charset="0"/>
              </a:rPr>
              <a:t>many </a:t>
            </a:r>
            <a:r>
              <a:rPr lang="en-GB" cap="none" dirty="0" smtClean="0">
                <a:latin typeface="Calibri" panose="020F0502020204030204" pitchFamily="34" charset="0"/>
                <a:ea typeface="Calibri" panose="020F0502020204030204" pitchFamily="34" charset="0"/>
                <a:cs typeface="Times New Roman" panose="02020603050405020304" pitchFamily="18" charset="0"/>
              </a:rPr>
              <a:t>men</a:t>
            </a:r>
            <a:r>
              <a:rPr lang="hu-HU" cap="none" dirty="0" smtClean="0">
                <a:latin typeface="Calibri" panose="020F0502020204030204" pitchFamily="34" charset="0"/>
                <a:ea typeface="Calibri" panose="020F0502020204030204" pitchFamily="34" charset="0"/>
                <a:cs typeface="Times New Roman" panose="02020603050405020304" pitchFamily="18" charset="0"/>
              </a:rPr>
              <a:t>, </a:t>
            </a:r>
            <a:r>
              <a:rPr lang="en-GB" cap="none" dirty="0" smtClean="0">
                <a:latin typeface="Calibri" panose="020F0502020204030204" pitchFamily="34" charset="0"/>
                <a:ea typeface="Calibri" panose="020F0502020204030204" pitchFamily="34" charset="0"/>
                <a:cs typeface="Times New Roman" panose="02020603050405020304" pitchFamily="18" charset="0"/>
              </a:rPr>
              <a:t>anger </a:t>
            </a:r>
            <a:r>
              <a:rPr lang="en-GB" cap="none" dirty="0">
                <a:latin typeface="Calibri" panose="020F0502020204030204" pitchFamily="34" charset="0"/>
                <a:ea typeface="Calibri" panose="020F0502020204030204" pitchFamily="34" charset="0"/>
                <a:cs typeface="Times New Roman" panose="02020603050405020304" pitchFamily="18" charset="0"/>
              </a:rPr>
              <a:t>is the only emotion that has some </a:t>
            </a:r>
            <a:r>
              <a:rPr lang="en-GB" cap="none" dirty="0" smtClean="0">
                <a:latin typeface="Calibri" panose="020F0502020204030204" pitchFamily="34" charset="0"/>
                <a:ea typeface="Calibri" panose="020F0502020204030204" pitchFamily="34" charset="0"/>
                <a:cs typeface="Times New Roman" panose="02020603050405020304" pitchFamily="18" charset="0"/>
              </a:rPr>
              <a:t>validation</a:t>
            </a:r>
            <a:r>
              <a:rPr lang="hu-HU" cap="none" dirty="0">
                <a:latin typeface="Calibri" panose="020F0502020204030204" pitchFamily="34" charset="0"/>
                <a:ea typeface="Calibri" panose="020F0502020204030204" pitchFamily="34" charset="0"/>
                <a:cs typeface="Times New Roman" panose="02020603050405020304" pitchFamily="18" charset="0"/>
              </a:rPr>
              <a:t> </a:t>
            </a:r>
            <a:r>
              <a:rPr lang="hu-HU" cap="none" dirty="0" err="1" smtClean="0">
                <a:latin typeface="Calibri" panose="020F0502020204030204" pitchFamily="34" charset="0"/>
                <a:ea typeface="Calibri" panose="020F0502020204030204" pitchFamily="34" charset="0"/>
                <a:cs typeface="Times New Roman" panose="02020603050405020304" pitchFamily="18" charset="0"/>
              </a:rPr>
              <a:t>thus</a:t>
            </a:r>
            <a:r>
              <a:rPr lang="hu-HU" cap="none" dirty="0" smtClean="0">
                <a:latin typeface="Calibri" panose="020F0502020204030204" pitchFamily="34" charset="0"/>
                <a:ea typeface="Calibri" panose="020F0502020204030204" pitchFamily="34" charset="0"/>
                <a:cs typeface="Times New Roman" panose="02020603050405020304" pitchFamily="18" charset="0"/>
              </a:rPr>
              <a:t> </a:t>
            </a:r>
            <a:r>
              <a:rPr lang="en-GB" cap="none" dirty="0">
                <a:latin typeface="Calibri" panose="020F0502020204030204" pitchFamily="34" charset="0"/>
                <a:ea typeface="Calibri" panose="020F0502020204030204" pitchFamily="34" charset="0"/>
                <a:cs typeface="Times New Roman" panose="02020603050405020304" pitchFamily="18" charset="0"/>
              </a:rPr>
              <a:t>a range of emotions are </a:t>
            </a:r>
            <a:r>
              <a:rPr lang="en-GB" cap="none" dirty="0" smtClean="0">
                <a:latin typeface="Calibri" panose="020F0502020204030204" pitchFamily="34" charset="0"/>
                <a:ea typeface="Calibri" panose="020F0502020204030204" pitchFamily="34" charset="0"/>
                <a:cs typeface="Times New Roman" panose="02020603050405020304" pitchFamily="18" charset="0"/>
              </a:rPr>
              <a:t>transferred</a:t>
            </a:r>
            <a:r>
              <a:rPr lang="hu-HU" cap="none" dirty="0" smtClean="0">
                <a:latin typeface="Calibri" panose="020F0502020204030204" pitchFamily="34" charset="0"/>
                <a:ea typeface="Calibri" panose="020F0502020204030204" pitchFamily="34" charset="0"/>
                <a:cs typeface="Times New Roman" panose="02020603050405020304" pitchFamily="18" charset="0"/>
              </a:rPr>
              <a:t> </a:t>
            </a:r>
            <a:r>
              <a:rPr lang="en-GB" cap="none" dirty="0" smtClean="0">
                <a:latin typeface="Calibri" panose="020F0502020204030204" pitchFamily="34" charset="0"/>
                <a:ea typeface="Calibri" panose="020F0502020204030204" pitchFamily="34" charset="0"/>
                <a:cs typeface="Times New Roman" panose="02020603050405020304" pitchFamily="18" charset="0"/>
              </a:rPr>
              <a:t>into </a:t>
            </a:r>
            <a:r>
              <a:rPr lang="en-GB" cap="none" dirty="0">
                <a:latin typeface="Calibri" panose="020F0502020204030204" pitchFamily="34" charset="0"/>
                <a:ea typeface="Calibri" panose="020F0502020204030204" pitchFamily="34" charset="0"/>
                <a:cs typeface="Times New Roman" panose="02020603050405020304" pitchFamily="18" charset="0"/>
              </a:rPr>
              <a:t>anger</a:t>
            </a:r>
            <a:r>
              <a:rPr lang="en-GB" cap="none" dirty="0" smtClean="0">
                <a:latin typeface="Calibri" panose="020F0502020204030204" pitchFamily="34" charset="0"/>
                <a:ea typeface="Calibri" panose="020F0502020204030204" pitchFamily="34" charset="0"/>
                <a:cs typeface="Times New Roman" panose="02020603050405020304" pitchFamily="18" charset="0"/>
              </a:rPr>
              <a:t>.</a:t>
            </a:r>
            <a:r>
              <a:rPr lang="hu-HU" cap="none" dirty="0" smtClean="0">
                <a:latin typeface="Calibri" panose="020F0502020204030204" pitchFamily="34" charset="0"/>
                <a:ea typeface="Calibri" panose="020F0502020204030204" pitchFamily="34" charset="0"/>
                <a:cs typeface="Times New Roman" panose="02020603050405020304" pitchFamily="18" charset="0"/>
              </a:rPr>
              <a:t> </a:t>
            </a:r>
            <a:r>
              <a:rPr lang="en-GB" cap="none" dirty="0">
                <a:latin typeface="Calibri" panose="020F0502020204030204" pitchFamily="34" charset="0"/>
                <a:ea typeface="Calibri" panose="020F0502020204030204" pitchFamily="34" charset="0"/>
                <a:cs typeface="Times New Roman" panose="02020603050405020304" pitchFamily="18" charset="0"/>
              </a:rPr>
              <a:t>That is the reason why so </a:t>
            </a:r>
            <a:r>
              <a:rPr lang="en-GB" cap="none" dirty="0" smtClean="0">
                <a:latin typeface="Calibri" panose="020F0502020204030204" pitchFamily="34" charset="0"/>
                <a:ea typeface="Calibri" panose="020F0502020204030204" pitchFamily="34" charset="0"/>
                <a:cs typeface="Times New Roman" panose="02020603050405020304" pitchFamily="18" charset="0"/>
              </a:rPr>
              <a:t>many</a:t>
            </a:r>
            <a:r>
              <a:rPr lang="hu-HU" cap="none" dirty="0" smtClean="0">
                <a:latin typeface="Calibri" panose="020F0502020204030204" pitchFamily="34" charset="0"/>
                <a:ea typeface="Calibri" panose="020F0502020204030204" pitchFamily="34" charset="0"/>
                <a:cs typeface="Times New Roman" panose="02020603050405020304" pitchFamily="18" charset="0"/>
              </a:rPr>
              <a:t> men</a:t>
            </a:r>
            <a:r>
              <a:rPr lang="en-GB" cap="none" dirty="0" smtClean="0">
                <a:latin typeface="Calibri" panose="020F0502020204030204" pitchFamily="34" charset="0"/>
                <a:ea typeface="Calibri" panose="020F0502020204030204" pitchFamily="34" charset="0"/>
                <a:cs typeface="Times New Roman" panose="02020603050405020304" pitchFamily="18" charset="0"/>
              </a:rPr>
              <a:t> </a:t>
            </a:r>
            <a:r>
              <a:rPr lang="en-GB" cap="none" dirty="0">
                <a:latin typeface="Calibri" panose="020F0502020204030204" pitchFamily="34" charset="0"/>
                <a:ea typeface="Calibri" panose="020F0502020204030204" pitchFamily="34" charset="0"/>
                <a:cs typeface="Times New Roman" panose="02020603050405020304" pitchFamily="18" charset="0"/>
              </a:rPr>
              <a:t>have violent response to  fear, hurt,</a:t>
            </a:r>
          </a:p>
          <a:p>
            <a:pPr marL="0" indent="0">
              <a:buNone/>
            </a:pPr>
            <a:r>
              <a:rPr lang="en-GB" cap="none" dirty="0">
                <a:latin typeface="Calibri" panose="020F0502020204030204" pitchFamily="34" charset="0"/>
                <a:ea typeface="Calibri" panose="020F0502020204030204" pitchFamily="34" charset="0"/>
                <a:cs typeface="Times New Roman" panose="02020603050405020304" pitchFamily="18" charset="0"/>
              </a:rPr>
              <a:t>insecurity, pain, </a:t>
            </a:r>
            <a:r>
              <a:rPr lang="en-GB" cap="none" dirty="0" smtClean="0">
                <a:latin typeface="Calibri" panose="020F0502020204030204" pitchFamily="34" charset="0"/>
                <a:ea typeface="Calibri" panose="020F0502020204030204" pitchFamily="34" charset="0"/>
                <a:cs typeface="Times New Roman" panose="02020603050405020304" pitchFamily="18" charset="0"/>
              </a:rPr>
              <a:t>rejection</a:t>
            </a:r>
            <a:r>
              <a:rPr lang="hu-HU" cap="none" dirty="0" smtClean="0">
                <a:latin typeface="Calibri" panose="020F0502020204030204" pitchFamily="34" charset="0"/>
                <a:ea typeface="Calibri" panose="020F0502020204030204" pitchFamily="34" charset="0"/>
                <a:cs typeface="Times New Roman" panose="02020603050405020304" pitchFamily="18" charset="0"/>
              </a:rPr>
              <a:t>.</a:t>
            </a:r>
            <a:endParaRPr lang="en-GB" cap="none"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hu-HU" cap="none" dirty="0" smtClean="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052472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sz="quarter" idx="13"/>
          </p:nvPr>
        </p:nvSpPr>
        <p:spPr>
          <a:xfrm>
            <a:off x="913774" y="1280160"/>
            <a:ext cx="10363826" cy="4511039"/>
          </a:xfrm>
        </p:spPr>
        <p:txBody>
          <a:bodyPr>
            <a:normAutofit/>
          </a:bodyPr>
          <a:lstStyle/>
          <a:p>
            <a:pPr marL="0" indent="0">
              <a:buNone/>
            </a:pPr>
            <a:endParaRPr lang="hu-HU" b="1" dirty="0" smtClean="0">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GB" b="1" dirty="0">
                <a:latin typeface="Calibri" panose="020F0502020204030204" pitchFamily="34" charset="0"/>
                <a:ea typeface="Calibri" panose="020F0502020204030204" pitchFamily="34" charset="0"/>
                <a:cs typeface="Times New Roman" panose="02020603050405020304" pitchFamily="18" charset="0"/>
              </a:rPr>
              <a:t>Past </a:t>
            </a:r>
            <a:r>
              <a:rPr lang="en-GB" b="1" dirty="0" smtClean="0">
                <a:latin typeface="Calibri" panose="020F0502020204030204" pitchFamily="34" charset="0"/>
                <a:ea typeface="Calibri" panose="020F0502020204030204" pitchFamily="34" charset="0"/>
                <a:cs typeface="Times New Roman" panose="02020603050405020304" pitchFamily="18" charset="0"/>
              </a:rPr>
              <a:t>Experiences</a:t>
            </a:r>
            <a:endParaRPr lang="hu-HU" b="1" dirty="0" smtClean="0">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hu-HU" cap="none" dirty="0" err="1" smtClean="0">
                <a:latin typeface="Calibri" panose="020F0502020204030204" pitchFamily="34" charset="0"/>
                <a:ea typeface="Calibri" panose="020F0502020204030204" pitchFamily="34" charset="0"/>
                <a:cs typeface="Times New Roman" panose="02020603050405020304" pitchFamily="18" charset="0"/>
              </a:rPr>
              <a:t>Many</a:t>
            </a:r>
            <a:r>
              <a:rPr lang="hu-HU" cap="none" dirty="0" smtClean="0">
                <a:latin typeface="Calibri" panose="020F0502020204030204" pitchFamily="34" charset="0"/>
                <a:ea typeface="Calibri" panose="020F0502020204030204" pitchFamily="34" charset="0"/>
                <a:cs typeface="Times New Roman" panose="02020603050405020304" pitchFamily="18" charset="0"/>
              </a:rPr>
              <a:t> men </a:t>
            </a:r>
            <a:r>
              <a:rPr lang="en-GB" cap="none" dirty="0">
                <a:latin typeface="Calibri" panose="020F0502020204030204" pitchFamily="34" charset="0"/>
                <a:ea typeface="Calibri" panose="020F0502020204030204" pitchFamily="34" charset="0"/>
                <a:cs typeface="Times New Roman" panose="02020603050405020304" pitchFamily="18" charset="0"/>
              </a:rPr>
              <a:t>grew up seeing violent behaviour towards women as the </a:t>
            </a:r>
            <a:r>
              <a:rPr lang="en-GB" cap="none" dirty="0" smtClean="0">
                <a:latin typeface="Calibri" panose="020F0502020204030204" pitchFamily="34" charset="0"/>
                <a:ea typeface="Calibri" panose="020F0502020204030204" pitchFamily="34" charset="0"/>
                <a:cs typeface="Times New Roman" panose="02020603050405020304" pitchFamily="18" charset="0"/>
              </a:rPr>
              <a:t>norm</a:t>
            </a:r>
            <a:r>
              <a:rPr lang="hu-HU" cap="none" dirty="0" smtClean="0">
                <a:latin typeface="Calibri" panose="020F0502020204030204" pitchFamily="34" charset="0"/>
                <a:ea typeface="Calibri" panose="020F0502020204030204" pitchFamily="34" charset="0"/>
                <a:cs typeface="Times New Roman" panose="02020603050405020304" pitchFamily="18" charset="0"/>
              </a:rPr>
              <a:t>.</a:t>
            </a:r>
            <a:endParaRPr lang="hu-HU" cap="none"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GB" cap="none" dirty="0">
                <a:latin typeface="Calibri" panose="020F0502020204030204" pitchFamily="34" charset="0"/>
                <a:ea typeface="Calibri" panose="020F0502020204030204" pitchFamily="34" charset="0"/>
                <a:cs typeface="Times New Roman" panose="02020603050405020304" pitchFamily="18" charset="0"/>
              </a:rPr>
              <a:t>For some men this results in a rejection of violence, while in others it produces a learned </a:t>
            </a:r>
            <a:r>
              <a:rPr lang="en-GB" cap="none" dirty="0" smtClean="0">
                <a:latin typeface="Calibri" panose="020F0502020204030204" pitchFamily="34" charset="0"/>
                <a:ea typeface="Calibri" panose="020F0502020204030204" pitchFamily="34" charset="0"/>
                <a:cs typeface="Times New Roman" panose="02020603050405020304" pitchFamily="18" charset="0"/>
              </a:rPr>
              <a:t>response</a:t>
            </a:r>
            <a:r>
              <a:rPr lang="hu-HU" cap="none" dirty="0">
                <a:latin typeface="Calibri" panose="020F0502020204030204" pitchFamily="34" charset="0"/>
                <a:ea typeface="Calibri" panose="020F0502020204030204" pitchFamily="34" charset="0"/>
                <a:cs typeface="Times New Roman" panose="02020603050405020304" pitchFamily="18" charset="0"/>
              </a:rPr>
              <a:t> </a:t>
            </a:r>
            <a:r>
              <a:rPr lang="hu-HU" cap="none" dirty="0" smtClean="0">
                <a:latin typeface="Calibri" panose="020F0502020204030204" pitchFamily="34" charset="0"/>
                <a:ea typeface="Calibri" panose="020F0502020204030204" pitchFamily="34" charset="0"/>
                <a:cs typeface="Times New Roman" panose="02020603050405020304" pitchFamily="18" charset="0"/>
              </a:rPr>
              <a:t>and i</a:t>
            </a:r>
            <a:r>
              <a:rPr lang="en-GB" cap="none" dirty="0" smtClean="0">
                <a:latin typeface="Calibri" panose="020F0502020204030204" pitchFamily="34" charset="0"/>
                <a:ea typeface="Calibri" panose="020F0502020204030204" pitchFamily="34" charset="0"/>
                <a:cs typeface="Times New Roman" panose="02020603050405020304" pitchFamily="18" charset="0"/>
              </a:rPr>
              <a:t>n </a:t>
            </a:r>
            <a:r>
              <a:rPr lang="en-GB" cap="none" dirty="0">
                <a:latin typeface="Calibri" panose="020F0502020204030204" pitchFamily="34" charset="0"/>
                <a:ea typeface="Calibri" panose="020F0502020204030204" pitchFamily="34" charset="0"/>
                <a:cs typeface="Times New Roman" panose="02020603050405020304" pitchFamily="18" charset="0"/>
              </a:rPr>
              <a:t>many cases it is </a:t>
            </a:r>
            <a:r>
              <a:rPr lang="en-GB" cap="none" dirty="0" smtClean="0">
                <a:latin typeface="Calibri" panose="020F0502020204030204" pitchFamily="34" charset="0"/>
                <a:ea typeface="Calibri" panose="020F0502020204030204" pitchFamily="34" charset="0"/>
                <a:cs typeface="Times New Roman" panose="02020603050405020304" pitchFamily="18" charset="0"/>
              </a:rPr>
              <a:t>both</a:t>
            </a:r>
            <a:r>
              <a:rPr lang="hu-HU" cap="none" dirty="0" smtClean="0">
                <a:latin typeface="Calibri" panose="020F0502020204030204" pitchFamily="34" charset="0"/>
                <a:ea typeface="Calibri" panose="020F0502020204030204" pitchFamily="34" charset="0"/>
                <a:cs typeface="Times New Roman" panose="02020603050405020304" pitchFamily="18" charset="0"/>
              </a:rPr>
              <a:t>.</a:t>
            </a:r>
          </a:p>
          <a:p>
            <a:pPr marL="0" indent="0">
              <a:buNone/>
            </a:pPr>
            <a:r>
              <a:rPr lang="en-GB" cap="none" dirty="0">
                <a:latin typeface="Calibri" panose="020F0502020204030204" pitchFamily="34" charset="0"/>
                <a:ea typeface="Calibri" panose="020F0502020204030204" pitchFamily="34" charset="0"/>
                <a:cs typeface="Times New Roman" panose="02020603050405020304" pitchFamily="18" charset="0"/>
              </a:rPr>
              <a:t>The past experiences of many men also includes the violence they themselves have experienced from others. </a:t>
            </a:r>
            <a:endParaRPr lang="hu-HU" cap="none" dirty="0" smtClean="0">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hu-HU" cap="none" dirty="0" smtClean="0">
                <a:latin typeface="Calibri" panose="020F0502020204030204" pitchFamily="34" charset="0"/>
                <a:ea typeface="Calibri" panose="020F0502020204030204" pitchFamily="34" charset="0"/>
                <a:cs typeface="Times New Roman" panose="02020603050405020304" pitchFamily="18" charset="0"/>
              </a:rPr>
              <a:t>I</a:t>
            </a:r>
            <a:r>
              <a:rPr lang="en-GB" cap="none" dirty="0" smtClean="0">
                <a:latin typeface="Calibri" panose="020F0502020204030204" pitchFamily="34" charset="0"/>
                <a:ea typeface="Calibri" panose="020F0502020204030204" pitchFamily="34" charset="0"/>
                <a:cs typeface="Times New Roman" panose="02020603050405020304" pitchFamily="18" charset="0"/>
              </a:rPr>
              <a:t>n </a:t>
            </a:r>
            <a:r>
              <a:rPr lang="en-GB" cap="none" dirty="0">
                <a:latin typeface="Calibri" panose="020F0502020204030204" pitchFamily="34" charset="0"/>
                <a:ea typeface="Calibri" panose="020F0502020204030204" pitchFamily="34" charset="0"/>
                <a:cs typeface="Times New Roman" panose="02020603050405020304" pitchFamily="18" charset="0"/>
              </a:rPr>
              <a:t>some cases these personal experiences causes patterns of confusion and frustration, where boys have learned that it is possible to hurt someone you </a:t>
            </a:r>
            <a:r>
              <a:rPr lang="en-GB" cap="none" dirty="0" smtClean="0">
                <a:latin typeface="Calibri" panose="020F0502020204030204" pitchFamily="34" charset="0"/>
                <a:ea typeface="Calibri" panose="020F0502020204030204" pitchFamily="34" charset="0"/>
                <a:cs typeface="Times New Roman" panose="02020603050405020304" pitchFamily="18" charset="0"/>
              </a:rPr>
              <a:t>love</a:t>
            </a:r>
            <a:r>
              <a:rPr lang="hu-HU" cap="none" dirty="0" smtClean="0">
                <a:latin typeface="Calibri" panose="020F0502020204030204" pitchFamily="34"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29012804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sz="quarter" idx="13"/>
          </p:nvPr>
        </p:nvSpPr>
        <p:spPr>
          <a:xfrm>
            <a:off x="913774" y="1280160"/>
            <a:ext cx="10363826" cy="4511039"/>
          </a:xfrm>
        </p:spPr>
        <p:txBody>
          <a:bodyPr>
            <a:normAutofit/>
          </a:bodyPr>
          <a:lstStyle/>
          <a:p>
            <a:pPr marL="0" indent="0" algn="ctr">
              <a:buNone/>
            </a:pPr>
            <a:r>
              <a:rPr lang="hu-HU" b="1" dirty="0" err="1" smtClean="0">
                <a:latin typeface="Calibri" panose="020F0502020204030204" pitchFamily="34" charset="0"/>
                <a:ea typeface="Calibri" panose="020F0502020204030204" pitchFamily="34" charset="0"/>
                <a:cs typeface="Times New Roman" panose="02020603050405020304" pitchFamily="18" charset="0"/>
              </a:rPr>
              <a:t>Ceasing</a:t>
            </a:r>
            <a:r>
              <a:rPr lang="hu-HU" b="1" dirty="0" smtClean="0">
                <a:latin typeface="Calibri" panose="020F0502020204030204" pitchFamily="34" charset="0"/>
                <a:ea typeface="Calibri" panose="020F0502020204030204" pitchFamily="34" charset="0"/>
                <a:cs typeface="Times New Roman" panose="02020603050405020304" pitchFamily="18" charset="0"/>
              </a:rPr>
              <a:t> </a:t>
            </a:r>
            <a:r>
              <a:rPr lang="hu-HU" b="1" dirty="0" err="1" smtClean="0">
                <a:latin typeface="Calibri" panose="020F0502020204030204" pitchFamily="34" charset="0"/>
                <a:ea typeface="Calibri" panose="020F0502020204030204" pitchFamily="34" charset="0"/>
                <a:cs typeface="Times New Roman" panose="02020603050405020304" pitchFamily="18" charset="0"/>
              </a:rPr>
              <a:t>the</a:t>
            </a:r>
            <a:r>
              <a:rPr lang="hu-HU" b="1" dirty="0" smtClean="0">
                <a:latin typeface="Calibri" panose="020F0502020204030204" pitchFamily="34" charset="0"/>
                <a:ea typeface="Calibri" panose="020F0502020204030204" pitchFamily="34" charset="0"/>
                <a:cs typeface="Times New Roman" panose="02020603050405020304" pitchFamily="18" charset="0"/>
              </a:rPr>
              <a:t> </a:t>
            </a:r>
            <a:r>
              <a:rPr lang="hu-HU" b="1" dirty="0" err="1" smtClean="0">
                <a:latin typeface="Calibri" panose="020F0502020204030204" pitchFamily="34" charset="0"/>
                <a:ea typeface="Calibri" panose="020F0502020204030204" pitchFamily="34" charset="0"/>
                <a:cs typeface="Times New Roman" panose="02020603050405020304" pitchFamily="18" charset="0"/>
              </a:rPr>
              <a:t>Culture</a:t>
            </a:r>
            <a:r>
              <a:rPr lang="hu-HU" b="1" dirty="0" smtClean="0">
                <a:latin typeface="Calibri" panose="020F0502020204030204" pitchFamily="34" charset="0"/>
                <a:ea typeface="Calibri" panose="020F0502020204030204" pitchFamily="34" charset="0"/>
                <a:cs typeface="Times New Roman" panose="02020603050405020304" pitchFamily="18" charset="0"/>
              </a:rPr>
              <a:t> of </a:t>
            </a:r>
            <a:r>
              <a:rPr lang="en-GB" b="1" dirty="0" smtClean="0">
                <a:latin typeface="Calibri" panose="020F0502020204030204" pitchFamily="34" charset="0"/>
                <a:ea typeface="Calibri" panose="020F0502020204030204" pitchFamily="34" charset="0"/>
                <a:cs typeface="Times New Roman" panose="02020603050405020304" pitchFamily="18" charset="0"/>
              </a:rPr>
              <a:t>men’s </a:t>
            </a:r>
            <a:r>
              <a:rPr lang="en-GB" b="1" dirty="0">
                <a:latin typeface="Calibri" panose="020F0502020204030204" pitchFamily="34" charset="0"/>
                <a:ea typeface="Calibri" panose="020F0502020204030204" pitchFamily="34" charset="0"/>
                <a:cs typeface="Times New Roman" panose="02020603050405020304" pitchFamily="18" charset="0"/>
              </a:rPr>
              <a:t>violence </a:t>
            </a:r>
            <a:endParaRPr lang="hu-HU" b="1" dirty="0" smtClean="0">
              <a:latin typeface="Calibri" panose="020F0502020204030204" pitchFamily="34" charset="0"/>
              <a:ea typeface="Calibri" panose="020F0502020204030204" pitchFamily="34" charset="0"/>
              <a:cs typeface="Times New Roman" panose="02020603050405020304" pitchFamily="18" charset="0"/>
            </a:endParaRPr>
          </a:p>
          <a:p>
            <a:pPr>
              <a:buFont typeface="Wingdings" panose="05000000000000000000" pitchFamily="2" charset="2"/>
              <a:buChar char="§"/>
            </a:pPr>
            <a:r>
              <a:rPr lang="en-GB" cap="none" dirty="0" smtClean="0">
                <a:latin typeface="Calibri" panose="020F0502020204030204" pitchFamily="34" charset="0"/>
                <a:ea typeface="Calibri" panose="020F0502020204030204" pitchFamily="34" charset="0"/>
                <a:cs typeface="Times New Roman" panose="02020603050405020304" pitchFamily="18" charset="0"/>
              </a:rPr>
              <a:t>Challenging </a:t>
            </a:r>
            <a:r>
              <a:rPr lang="en-GB" cap="none" dirty="0">
                <a:latin typeface="Calibri" panose="020F0502020204030204" pitchFamily="34" charset="0"/>
                <a:ea typeface="Calibri" panose="020F0502020204030204" pitchFamily="34" charset="0"/>
                <a:cs typeface="Times New Roman" panose="02020603050405020304" pitchFamily="18" charset="0"/>
              </a:rPr>
              <a:t>the structures of men’s power and privilege, and ending the cultural and social permission for acts of </a:t>
            </a:r>
            <a:r>
              <a:rPr lang="en-GB" cap="none" dirty="0" smtClean="0">
                <a:latin typeface="Calibri" panose="020F0502020204030204" pitchFamily="34" charset="0"/>
                <a:ea typeface="Calibri" panose="020F0502020204030204" pitchFamily="34" charset="0"/>
                <a:cs typeface="Times New Roman" panose="02020603050405020304" pitchFamily="18" charset="0"/>
              </a:rPr>
              <a:t>violence.</a:t>
            </a:r>
            <a:endParaRPr lang="hu-HU" cap="none" dirty="0" smtClean="0">
              <a:latin typeface="Calibri" panose="020F0502020204030204" pitchFamily="34" charset="0"/>
              <a:ea typeface="Calibri" panose="020F0502020204030204" pitchFamily="34" charset="0"/>
              <a:cs typeface="Times New Roman" panose="02020603050405020304" pitchFamily="18" charset="0"/>
            </a:endParaRPr>
          </a:p>
          <a:p>
            <a:pPr>
              <a:buFont typeface="Wingdings" panose="05000000000000000000" pitchFamily="2" charset="2"/>
              <a:buChar char="§"/>
            </a:pPr>
            <a:r>
              <a:rPr lang="en-GB" cap="none" dirty="0" smtClean="0">
                <a:latin typeface="Calibri" panose="020F0502020204030204" pitchFamily="34" charset="0"/>
                <a:ea typeface="Calibri" panose="020F0502020204030204" pitchFamily="34" charset="0"/>
                <a:cs typeface="Times New Roman" panose="02020603050405020304" pitchFamily="18" charset="0"/>
              </a:rPr>
              <a:t>The </a:t>
            </a:r>
            <a:r>
              <a:rPr lang="en-GB" cap="none" dirty="0">
                <a:latin typeface="Calibri" panose="020F0502020204030204" pitchFamily="34" charset="0"/>
                <a:ea typeface="Calibri" panose="020F0502020204030204" pitchFamily="34" charset="0"/>
                <a:cs typeface="Times New Roman" panose="02020603050405020304" pitchFamily="18" charset="0"/>
              </a:rPr>
              <a:t>redefinition of masculinity. In order to successfully reach men, this work must be premised on compassion, love, and respect, combined with a clear challenge to negative masculine norms and their destructive outcomes.</a:t>
            </a:r>
          </a:p>
          <a:p>
            <a:pPr>
              <a:buFont typeface="Wingdings" panose="05000000000000000000" pitchFamily="2" charset="2"/>
              <a:buChar char="§"/>
            </a:pPr>
            <a:r>
              <a:rPr lang="en-GB" cap="none" dirty="0" smtClean="0">
                <a:latin typeface="Calibri" panose="020F0502020204030204" pitchFamily="34" charset="0"/>
                <a:ea typeface="Calibri" panose="020F0502020204030204" pitchFamily="34" charset="0"/>
                <a:cs typeface="Times New Roman" panose="02020603050405020304" pitchFamily="18" charset="0"/>
              </a:rPr>
              <a:t>Organizing </a:t>
            </a:r>
            <a:r>
              <a:rPr lang="en-GB" cap="none" dirty="0">
                <a:latin typeface="Calibri" panose="020F0502020204030204" pitchFamily="34" charset="0"/>
                <a:ea typeface="Calibri" panose="020F0502020204030204" pitchFamily="34" charset="0"/>
                <a:cs typeface="Times New Roman" panose="02020603050405020304" pitchFamily="18" charset="0"/>
              </a:rPr>
              <a:t>and involving men to work in cooperation with women in particular in that relations and organisations where we raise children.</a:t>
            </a:r>
          </a:p>
          <a:p>
            <a:pPr>
              <a:buFont typeface="Wingdings" panose="05000000000000000000" pitchFamily="2" charset="2"/>
              <a:buChar char="§"/>
            </a:pPr>
            <a:r>
              <a:rPr lang="en-GB" cap="none" dirty="0" smtClean="0">
                <a:latin typeface="Calibri" panose="020F0502020204030204" pitchFamily="34" charset="0"/>
                <a:ea typeface="Calibri" panose="020F0502020204030204" pitchFamily="34" charset="0"/>
                <a:cs typeface="Times New Roman" panose="02020603050405020304" pitchFamily="18" charset="0"/>
              </a:rPr>
              <a:t>Working </a:t>
            </a:r>
            <a:r>
              <a:rPr lang="en-GB" cap="none" dirty="0">
                <a:latin typeface="Calibri" panose="020F0502020204030204" pitchFamily="34" charset="0"/>
                <a:ea typeface="Calibri" panose="020F0502020204030204" pitchFamily="34" charset="0"/>
                <a:cs typeface="Times New Roman" panose="02020603050405020304" pitchFamily="18" charset="0"/>
              </a:rPr>
              <a:t>with men who commit violence in a way that simultaneously challenges their patriarchal assumptions and privileges and reaches out to them with respect and compassion. </a:t>
            </a:r>
            <a:endParaRPr lang="hu-HU" cap="none" dirty="0" smtClean="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000076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The </a:t>
            </a:r>
            <a:r>
              <a:rPr lang="hu-HU" dirty="0" err="1" smtClean="0"/>
              <a:t>tipology</a:t>
            </a:r>
            <a:r>
              <a:rPr lang="hu-HU" dirty="0" smtClean="0"/>
              <a:t> of </a:t>
            </a:r>
            <a:r>
              <a:rPr lang="hu-HU" dirty="0" err="1" smtClean="0"/>
              <a:t>Everaday</a:t>
            </a:r>
            <a:r>
              <a:rPr lang="hu-HU" dirty="0"/>
              <a:t> Male </a:t>
            </a:r>
            <a:r>
              <a:rPr lang="hu-HU" dirty="0" err="1"/>
              <a:t>Chauvinism</a:t>
            </a:r>
            <a:r>
              <a:rPr lang="hu-HU" dirty="0"/>
              <a:t> </a:t>
            </a:r>
            <a:r>
              <a:rPr lang="hu-HU" dirty="0" smtClean="0"/>
              <a:t/>
            </a:r>
            <a:br>
              <a:rPr lang="hu-HU" dirty="0" smtClean="0"/>
            </a:br>
            <a:r>
              <a:rPr lang="hu-HU" sz="2000" cap="none" dirty="0" err="1" smtClean="0"/>
              <a:t>elaborated</a:t>
            </a:r>
            <a:r>
              <a:rPr lang="hu-HU" sz="2000" cap="none" dirty="0" smtClean="0"/>
              <a:t> </a:t>
            </a:r>
            <a:r>
              <a:rPr lang="hu-HU" sz="2000" cap="none" dirty="0" err="1" smtClean="0"/>
              <a:t>by</a:t>
            </a:r>
            <a:r>
              <a:rPr lang="hu-HU" sz="2000" cap="none" dirty="0" smtClean="0"/>
              <a:t> </a:t>
            </a:r>
            <a:r>
              <a:rPr lang="hu-HU" sz="2000" cap="none" dirty="0"/>
              <a:t>L</a:t>
            </a:r>
            <a:r>
              <a:rPr lang="fr-FR" sz="2000" cap="none" dirty="0" smtClean="0"/>
              <a:t>ouis </a:t>
            </a:r>
            <a:r>
              <a:rPr lang="hu-HU" sz="2000" cap="none" dirty="0"/>
              <a:t>B</a:t>
            </a:r>
            <a:r>
              <a:rPr lang="fr-FR" sz="2000" cap="none" dirty="0" smtClean="0"/>
              <a:t>onano and </a:t>
            </a:r>
            <a:r>
              <a:rPr lang="hu-HU" sz="2000" cap="none" dirty="0" smtClean="0"/>
              <a:t>P</a:t>
            </a:r>
            <a:r>
              <a:rPr lang="fr-FR" sz="2000" cap="none" dirty="0" smtClean="0"/>
              <a:t>éter </a:t>
            </a:r>
            <a:r>
              <a:rPr lang="hu-HU" sz="2000" cap="none" dirty="0"/>
              <a:t>S</a:t>
            </a:r>
            <a:r>
              <a:rPr lang="fr-FR" sz="2000" cap="none" dirty="0" smtClean="0"/>
              <a:t>zil</a:t>
            </a:r>
            <a:endParaRPr lang="en-GB" cap="none" dirty="0"/>
          </a:p>
        </p:txBody>
      </p:sp>
      <p:sp>
        <p:nvSpPr>
          <p:cNvPr id="5" name="Tartalom helye 4"/>
          <p:cNvSpPr>
            <a:spLocks noGrp="1"/>
          </p:cNvSpPr>
          <p:nvPr>
            <p:ph sz="quarter" idx="13"/>
          </p:nvPr>
        </p:nvSpPr>
        <p:spPr>
          <a:xfrm>
            <a:off x="913774" y="2367092"/>
            <a:ext cx="10363826" cy="4190462"/>
          </a:xfrm>
        </p:spPr>
        <p:txBody>
          <a:bodyPr/>
          <a:lstStyle/>
          <a:p>
            <a:pPr marL="0" indent="0">
              <a:buNone/>
            </a:pPr>
            <a:r>
              <a:rPr lang="en-GB" dirty="0"/>
              <a:t>categories </a:t>
            </a:r>
            <a:r>
              <a:rPr lang="hu-HU" dirty="0" err="1" smtClean="0"/>
              <a:t>for</a:t>
            </a:r>
            <a:r>
              <a:rPr lang="en-GB" dirty="0" smtClean="0"/>
              <a:t> technics </a:t>
            </a:r>
            <a:r>
              <a:rPr lang="hu-HU" dirty="0" err="1" smtClean="0"/>
              <a:t>used</a:t>
            </a:r>
            <a:r>
              <a:rPr lang="hu-HU" dirty="0" smtClean="0"/>
              <a:t> </a:t>
            </a:r>
            <a:r>
              <a:rPr lang="hu-HU" dirty="0" err="1" smtClean="0"/>
              <a:t>by</a:t>
            </a:r>
            <a:r>
              <a:rPr lang="hu-HU" dirty="0" smtClean="0"/>
              <a:t> men </a:t>
            </a:r>
            <a:r>
              <a:rPr lang="hu-HU" dirty="0" err="1" smtClean="0"/>
              <a:t>to</a:t>
            </a:r>
            <a:r>
              <a:rPr lang="hu-HU" dirty="0" smtClean="0"/>
              <a:t> </a:t>
            </a:r>
            <a:r>
              <a:rPr lang="hu-HU" dirty="0" err="1" smtClean="0"/>
              <a:t>uphold</a:t>
            </a:r>
            <a:r>
              <a:rPr lang="hu-HU" dirty="0" smtClean="0"/>
              <a:t> </a:t>
            </a:r>
            <a:r>
              <a:rPr lang="hu-HU" dirty="0" err="1" smtClean="0"/>
              <a:t>inequalities</a:t>
            </a:r>
            <a:r>
              <a:rPr lang="hu-HU" dirty="0" smtClean="0"/>
              <a:t> in </a:t>
            </a:r>
            <a:r>
              <a:rPr lang="hu-HU" dirty="0" err="1" smtClean="0"/>
              <a:t>their</a:t>
            </a:r>
            <a:r>
              <a:rPr lang="hu-HU" dirty="0" smtClean="0"/>
              <a:t> </a:t>
            </a:r>
            <a:r>
              <a:rPr lang="hu-HU" dirty="0" err="1" smtClean="0"/>
              <a:t>relationship</a:t>
            </a:r>
            <a:endParaRPr lang="hu-HU" dirty="0" smtClean="0"/>
          </a:p>
          <a:p>
            <a:pPr marL="0" indent="0">
              <a:buNone/>
            </a:pPr>
            <a:endParaRPr lang="en-GB" dirty="0"/>
          </a:p>
          <a:p>
            <a:r>
              <a:rPr lang="en-GB" dirty="0"/>
              <a:t>	Coercive everyday male chauvinism</a:t>
            </a:r>
          </a:p>
          <a:p>
            <a:r>
              <a:rPr lang="en-GB" dirty="0"/>
              <a:t>	Everyday male chauvinism used in crisis situations</a:t>
            </a:r>
          </a:p>
          <a:p>
            <a:r>
              <a:rPr lang="en-GB" dirty="0"/>
              <a:t>	Covert everyday male chauvinism </a:t>
            </a:r>
          </a:p>
          <a:p>
            <a:r>
              <a:rPr lang="en-GB" dirty="0"/>
              <a:t>	Utilitarian everyday male </a:t>
            </a:r>
            <a:r>
              <a:rPr lang="en-GB" dirty="0" smtClean="0"/>
              <a:t>chauvinism</a:t>
            </a:r>
            <a:endParaRPr lang="hu-HU" dirty="0" smtClean="0"/>
          </a:p>
          <a:p>
            <a:pPr marL="0" indent="0">
              <a:buNone/>
            </a:pPr>
            <a:r>
              <a:rPr lang="en-GB" cap="none" dirty="0" smtClean="0"/>
              <a:t>These categories differ in their degree of invisibility but give us a set to be able to discuss about certain behaviours and theirs impacts.</a:t>
            </a:r>
          </a:p>
          <a:p>
            <a:endParaRPr lang="en-GB" dirty="0"/>
          </a:p>
          <a:p>
            <a:endParaRPr lang="en-GB" dirty="0"/>
          </a:p>
        </p:txBody>
      </p:sp>
    </p:spTree>
    <p:extLst>
      <p:ext uri="{BB962C8B-B14F-4D97-AF65-F5344CB8AC3E}">
        <p14:creationId xmlns:p14="http://schemas.microsoft.com/office/powerpoint/2010/main" val="1425806534"/>
      </p:ext>
    </p:extLst>
  </p:cSld>
  <p:clrMapOvr>
    <a:masterClrMapping/>
  </p:clrMapOvr>
</p:sld>
</file>

<file path=ppt/theme/theme1.xml><?xml version="1.0" encoding="utf-8"?>
<a:theme xmlns:a="http://schemas.openxmlformats.org/drawingml/2006/main" name="Cseppecske">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TM04033925[[fn=Cseppecske]]</Template>
  <TotalTime>133</TotalTime>
  <Words>825</Words>
  <Application>Microsoft Office PowerPoint</Application>
  <PresentationFormat>Szélesvásznú</PresentationFormat>
  <Paragraphs>67</Paragraphs>
  <Slides>12</Slides>
  <Notes>0</Notes>
  <HiddenSlides>0</HiddenSlides>
  <MMClips>0</MMClips>
  <ScaleCrop>false</ScaleCrop>
  <HeadingPairs>
    <vt:vector size="6" baseType="variant">
      <vt:variant>
        <vt:lpstr>Használt betűtípusok</vt:lpstr>
      </vt:variant>
      <vt:variant>
        <vt:i4>5</vt:i4>
      </vt:variant>
      <vt:variant>
        <vt:lpstr>Téma</vt:lpstr>
      </vt:variant>
      <vt:variant>
        <vt:i4>1</vt:i4>
      </vt:variant>
      <vt:variant>
        <vt:lpstr>Diacímek</vt:lpstr>
      </vt:variant>
      <vt:variant>
        <vt:i4>12</vt:i4>
      </vt:variant>
    </vt:vector>
  </HeadingPairs>
  <TitlesOfParts>
    <vt:vector size="18" baseType="lpstr">
      <vt:lpstr>Arial</vt:lpstr>
      <vt:lpstr>Calibri</vt:lpstr>
      <vt:lpstr>Times New Roman</vt:lpstr>
      <vt:lpstr>Tw Cen MT</vt:lpstr>
      <vt:lpstr>Wingdings</vt:lpstr>
      <vt:lpstr>Cseppecske</vt:lpstr>
      <vt:lpstr>The Seven P’s of Men’s Violence by Michael Kaufman  </vt:lpstr>
      <vt:lpstr>PowerPoint-bemutató</vt:lpstr>
      <vt:lpstr>PowerPoint-bemutató</vt:lpstr>
      <vt:lpstr>PowerPoint-bemutató</vt:lpstr>
      <vt:lpstr>PowerPoint-bemutató</vt:lpstr>
      <vt:lpstr>PowerPoint-bemutató</vt:lpstr>
      <vt:lpstr>PowerPoint-bemutató</vt:lpstr>
      <vt:lpstr>PowerPoint-bemutató</vt:lpstr>
      <vt:lpstr>The tipology of Everaday Male Chauvinism  elaborated by Louis Bonano and Péter Szil</vt:lpstr>
      <vt:lpstr>PowerPoint-bemutató</vt:lpstr>
      <vt:lpstr>PowerPoint-bemutató</vt:lpstr>
      <vt:lpstr>PowerPoint-bemutató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PowerPoint-bemutató</dc:title>
  <dc:creator>gerencsertamas</dc:creator>
  <cp:lastModifiedBy>gerencsertamas</cp:lastModifiedBy>
  <cp:revision>13</cp:revision>
  <dcterms:created xsi:type="dcterms:W3CDTF">2020-12-03T12:34:25Z</dcterms:created>
  <dcterms:modified xsi:type="dcterms:W3CDTF">2020-12-04T14:26:52Z</dcterms:modified>
</cp:coreProperties>
</file>