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Extra Bold" charset="1" panose="020B0906030804020204"/>
      <p:regular r:id="rId10"/>
    </p:embeddedFont>
    <p:embeddedFont>
      <p:font typeface="Open Sans Extra Bold Italics" charset="1" panose="020B0906030804020204"/>
      <p:regular r:id="rId11"/>
    </p:embeddedFont>
    <p:embeddedFont>
      <p:font typeface="Open Sauce Light" charset="1" panose="00000400000000000000"/>
      <p:regular r:id="rId12"/>
    </p:embeddedFont>
    <p:embeddedFont>
      <p:font typeface="Open Sauce Light Bold" charset="1" panose="00000600000000000000"/>
      <p:regular r:id="rId13"/>
    </p:embeddedFont>
    <p:embeddedFont>
      <p:font typeface="Open Sauce Light Italics" charset="1" panose="00000400000000000000"/>
      <p:regular r:id="rId14"/>
    </p:embeddedFont>
    <p:embeddedFont>
      <p:font typeface="Open Sauce Light Bold Italics" charset="1" panose="00000600000000000000"/>
      <p:regular r:id="rId15"/>
    </p:embeddedFont>
    <p:embeddedFont>
      <p:font typeface="Open Sauce" charset="1" panose="00000500000000000000"/>
      <p:regular r:id="rId16"/>
    </p:embeddedFont>
    <p:embeddedFont>
      <p:font typeface="Open Sauce Bold" charset="1" panose="00000800000000000000"/>
      <p:regular r:id="rId17"/>
    </p:embeddedFont>
    <p:embeddedFont>
      <p:font typeface="Open Sauce Italics" charset="1" panose="00000500000000000000"/>
      <p:regular r:id="rId18"/>
    </p:embeddedFont>
    <p:embeddedFont>
      <p:font typeface="Open Sauce Bold Italics" charset="1" panose="00000800000000000000"/>
      <p:regular r:id="rId19"/>
    </p:embeddedFont>
    <p:embeddedFont>
      <p:font typeface="Open Sauce SemiBold" charset="1" panose="00000700000000000000"/>
      <p:regular r:id="rId20"/>
    </p:embeddedFont>
    <p:embeddedFont>
      <p:font typeface="Open Sauce SemiBold Bold" charset="1" panose="00000A00000000000000"/>
      <p:regular r:id="rId21"/>
    </p:embeddedFont>
    <p:embeddedFont>
      <p:font typeface="Open Sauce SemiBold Italics" charset="1" panose="00000700000000000000"/>
      <p:regular r:id="rId22"/>
    </p:embeddedFont>
    <p:embeddedFont>
      <p:font typeface="Open Sauce SemiBold Bold Italics" charset="1" panose="00000A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slides/slide1.xml" Type="http://schemas.openxmlformats.org/officeDocument/2006/relationships/slide"/><Relationship Id="rId25" Target="slides/slide2.xml" Type="http://schemas.openxmlformats.org/officeDocument/2006/relationships/slide"/><Relationship Id="rId26" Target="slides/slide3.xml" Type="http://schemas.openxmlformats.org/officeDocument/2006/relationships/slide"/><Relationship Id="rId27" Target="slides/slide4.xml" Type="http://schemas.openxmlformats.org/officeDocument/2006/relationships/slide"/><Relationship Id="rId28" Target="slides/slide5.xml" Type="http://schemas.openxmlformats.org/officeDocument/2006/relationships/slide"/><Relationship Id="rId29" Target="slides/slide6.xml" Type="http://schemas.openxmlformats.org/officeDocument/2006/relationships/slide"/><Relationship Id="rId3" Target="viewProps.xml" Type="http://schemas.openxmlformats.org/officeDocument/2006/relationships/viewProps"/><Relationship Id="rId30" Target="slides/slide7.xml" Type="http://schemas.openxmlformats.org/officeDocument/2006/relationships/slide"/><Relationship Id="rId31" Target="slides/slide8.xml" Type="http://schemas.openxmlformats.org/officeDocument/2006/relationships/slide"/><Relationship Id="rId32" Target="slides/slide9.xml" Type="http://schemas.openxmlformats.org/officeDocument/2006/relationships/slide"/><Relationship Id="rId33" Target="slides/slide10.xml" Type="http://schemas.openxmlformats.org/officeDocument/2006/relationships/slide"/><Relationship Id="rId34" Target="slides/slide11.xml" Type="http://schemas.openxmlformats.org/officeDocument/2006/relationships/slide"/><Relationship Id="rId35" Target="slides/slide12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jpeg" Type="http://schemas.openxmlformats.org/officeDocument/2006/relationships/image"/><Relationship Id="rId4" Target="../media/image5.jpeg" Type="http://schemas.openxmlformats.org/officeDocument/2006/relationships/image"/><Relationship Id="rId5" Target="../media/image6.jpeg" Type="http://schemas.openxmlformats.org/officeDocument/2006/relationships/image"/><Relationship Id="rId6" Target="../media/image7.jpeg" Type="http://schemas.openxmlformats.org/officeDocument/2006/relationships/image"/><Relationship Id="rId7" Target="../media/image8.jpeg" Type="http://schemas.openxmlformats.org/officeDocument/2006/relationships/image"/><Relationship Id="rId8" Target="../media/image9.jpeg" Type="http://schemas.openxmlformats.org/officeDocument/2006/relationships/image"/><Relationship Id="rId9" Target="../media/image10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1C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8344721" y="357773"/>
            <a:ext cx="9571453" cy="9571453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28700" y="4374515"/>
            <a:ext cx="6635991" cy="1585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160"/>
              </a:lnSpc>
            </a:pPr>
            <a:r>
              <a:rPr lang="en-US" sz="5600" spc="61">
                <a:solidFill>
                  <a:srgbClr val="FFFFFF"/>
                </a:solidFill>
                <a:latin typeface="Open Sauce Bold"/>
              </a:rPr>
              <a:t>harm reduction</a:t>
            </a:r>
          </a:p>
          <a:p>
            <a:pPr algn="l" marL="0" indent="0" lvl="0">
              <a:lnSpc>
                <a:spcPts val="6160"/>
              </a:lnSpc>
            </a:pPr>
            <a:r>
              <a:rPr lang="en-US" sz="5600" spc="61">
                <a:solidFill>
                  <a:srgbClr val="FFFFFF"/>
                </a:solidFill>
                <a:latin typeface="Open Sauce Bold"/>
              </a:rPr>
              <a:t>and sexual health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6434393"/>
            <a:ext cx="6635991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Open Sauce Light"/>
              </a:rPr>
              <a:t>Roland Gyékiss - Aternative Foundation [ALTALAP]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827395" y="6615155"/>
            <a:ext cx="6807518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91C2B"/>
                </a:solidFill>
                <a:latin typeface="Open Sauce"/>
              </a:rPr>
              <a:t>safe sex and safer drug use kits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029496" y="3768457"/>
            <a:ext cx="3556163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191C2B"/>
                </a:solidFill>
                <a:latin typeface="Open Sauce Bold"/>
              </a:rPr>
              <a:t>CHECKPOINT BP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916105" y="5111435"/>
            <a:ext cx="3669554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91C2B"/>
                </a:solidFill>
                <a:latin typeface="Open Sauce Bold"/>
              </a:rPr>
              <a:t>GIRLS of ILLÉS St.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48215" y="6615155"/>
            <a:ext cx="6837445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91C2B"/>
                </a:solidFill>
                <a:latin typeface="Open Sauce Bold"/>
              </a:rPr>
              <a:t>SEX&amp;DRUGS&amp;HARM REDUCTION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827395" y="3768457"/>
            <a:ext cx="9673641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Open Sauce"/>
              </a:rPr>
              <a:t>community based HIV/STD test and counseling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827395" y="5086350"/>
            <a:ext cx="8370390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Open Sauce"/>
              </a:rPr>
              <a:t>outreach </a:t>
            </a:r>
            <a:r>
              <a:rPr lang="en-US" sz="3200">
                <a:solidFill>
                  <a:srgbClr val="000000"/>
                </a:solidFill>
                <a:latin typeface="Open Sauce"/>
              </a:rPr>
              <a:t>program for street sex workers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391499" y="431307"/>
            <a:ext cx="9505003" cy="2406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833"/>
              </a:lnSpc>
            </a:pPr>
            <a:r>
              <a:rPr lang="en-US" sz="13492" spc="40">
                <a:solidFill>
                  <a:srgbClr val="191C2B"/>
                </a:solidFill>
                <a:latin typeface="Open Sauce Bold"/>
              </a:rPr>
              <a:t>SERVICES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79140" y="7941558"/>
            <a:ext cx="4506519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91C2B"/>
                </a:solidFill>
                <a:latin typeface="Open Sauce Bold"/>
              </a:rPr>
              <a:t>ONLINE COUNSELING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827395" y="7941558"/>
            <a:ext cx="6807518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91C2B"/>
                </a:solidFill>
                <a:latin typeface="Open Sauce"/>
              </a:rPr>
              <a:t>new challenges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191C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71813" y="217837"/>
            <a:ext cx="11744375" cy="29762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506"/>
              </a:lnSpc>
            </a:pPr>
            <a:r>
              <a:rPr lang="en-US" sz="16671" spc="50">
                <a:solidFill>
                  <a:srgbClr val="FFFFFF"/>
                </a:solidFill>
                <a:latin typeface="Open Sauce Bold"/>
              </a:rPr>
              <a:t>THE CREW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799155" y="3327627"/>
            <a:ext cx="6689689" cy="5712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182273" indent="-591137" lvl="1">
              <a:lnSpc>
                <a:spcPts val="7666"/>
              </a:lnSpc>
              <a:buFont typeface="Arial"/>
              <a:buChar char="•"/>
            </a:pPr>
            <a:r>
              <a:rPr lang="en-US" sz="5476">
                <a:solidFill>
                  <a:srgbClr val="FFFFFF"/>
                </a:solidFill>
                <a:latin typeface="Open Sauce SemiBold"/>
              </a:rPr>
              <a:t>professionals</a:t>
            </a:r>
          </a:p>
          <a:p>
            <a:pPr algn="just" marL="1182273" indent="-591137" lvl="1">
              <a:lnSpc>
                <a:spcPts val="7666"/>
              </a:lnSpc>
              <a:buFont typeface="Arial"/>
              <a:buChar char="•"/>
            </a:pPr>
            <a:r>
              <a:rPr lang="en-US" sz="5476">
                <a:solidFill>
                  <a:srgbClr val="FFFFFF"/>
                </a:solidFill>
                <a:latin typeface="Open Sauce SemiBold"/>
              </a:rPr>
              <a:t>activists</a:t>
            </a:r>
          </a:p>
          <a:p>
            <a:pPr algn="just" marL="1182273" indent="-591137" lvl="1">
              <a:lnSpc>
                <a:spcPts val="7666"/>
              </a:lnSpc>
              <a:buFont typeface="Arial"/>
              <a:buChar char="•"/>
            </a:pPr>
            <a:r>
              <a:rPr lang="en-US" sz="5476">
                <a:solidFill>
                  <a:srgbClr val="FFFFFF"/>
                </a:solidFill>
                <a:latin typeface="Open Sauce SemiBold"/>
              </a:rPr>
              <a:t>volunteers</a:t>
            </a:r>
          </a:p>
          <a:p>
            <a:pPr algn="just" marL="1182273" indent="-591137" lvl="1">
              <a:lnSpc>
                <a:spcPts val="7666"/>
              </a:lnSpc>
              <a:buFont typeface="Arial"/>
              <a:buChar char="•"/>
            </a:pPr>
            <a:r>
              <a:rPr lang="en-US" sz="5476">
                <a:solidFill>
                  <a:srgbClr val="FFFFFF"/>
                </a:solidFill>
                <a:latin typeface="Open Sauce SemiBold"/>
              </a:rPr>
              <a:t>peers</a:t>
            </a:r>
          </a:p>
          <a:p>
            <a:pPr algn="just" marL="1182273" indent="-591137" lvl="1">
              <a:lnSpc>
                <a:spcPts val="7666"/>
              </a:lnSpc>
              <a:buFont typeface="Arial"/>
              <a:buChar char="•"/>
            </a:pPr>
            <a:r>
              <a:rPr lang="en-US" sz="5476">
                <a:solidFill>
                  <a:srgbClr val="FFFFFF"/>
                </a:solidFill>
                <a:latin typeface="Open Sauce SemiBold"/>
              </a:rPr>
              <a:t>PLHIV</a:t>
            </a:r>
          </a:p>
          <a:p>
            <a:pPr algn="just" marL="1182273" indent="-591137" lvl="1">
              <a:lnSpc>
                <a:spcPts val="7666"/>
              </a:lnSpc>
              <a:buFont typeface="Arial"/>
              <a:buChar char="•"/>
            </a:pPr>
            <a:r>
              <a:rPr lang="en-US" sz="5476">
                <a:solidFill>
                  <a:srgbClr val="FFFFFF"/>
                </a:solidFill>
                <a:latin typeface="Open Sauce SemiBold"/>
              </a:rPr>
              <a:t>MSM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3190" b="0"/>
          <a:stretch>
            <a:fillRect/>
          </a:stretch>
        </p:blipFill>
        <p:spPr>
          <a:xfrm flipH="false" flipV="false" rot="0">
            <a:off x="-173519" y="5357486"/>
            <a:ext cx="4875979" cy="503666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0" y="0"/>
            <a:ext cx="5298015" cy="583000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9542542" y="3039940"/>
            <a:ext cx="8745458" cy="463509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1702770" y="6480319"/>
            <a:ext cx="8404870" cy="445131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5298015" y="0"/>
            <a:ext cx="6079880" cy="607988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1377895" y="0"/>
            <a:ext cx="6910105" cy="691010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rcRect l="0" t="359" r="200" b="4796"/>
          <a:stretch>
            <a:fillRect/>
          </a:stretch>
        </p:blipFill>
        <p:spPr>
          <a:xfrm flipH="false" flipV="false" rot="0">
            <a:off x="3955385" y="5830003"/>
            <a:ext cx="5587156" cy="462940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rcRect l="0" t="2251" r="0" b="2251"/>
          <a:stretch>
            <a:fillRect/>
          </a:stretch>
        </p:blipFill>
        <p:spPr>
          <a:xfrm flipH="false" flipV="false" rot="0">
            <a:off x="9542542" y="6090173"/>
            <a:ext cx="5069736" cy="4841457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6998189" y="3688955"/>
            <a:ext cx="4282096" cy="4282096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9139238" y="4295775"/>
            <a:ext cx="9525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7262685" y="5233661"/>
            <a:ext cx="3762630" cy="1052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600"/>
              </a:lnSpc>
            </a:pPr>
            <a:r>
              <a:rPr lang="en-US" sz="6143">
                <a:solidFill>
                  <a:srgbClr val="000000"/>
                </a:solidFill>
                <a:latin typeface="Open Sauce Bold"/>
              </a:rPr>
              <a:t>altalap.hu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0" y="7309706"/>
            <a:ext cx="4867278" cy="4867278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28700" y="3618702"/>
            <a:ext cx="6915150" cy="979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7980"/>
              </a:lnSpc>
              <a:spcBef>
                <a:spcPct val="0"/>
              </a:spcBef>
            </a:pPr>
            <a:r>
              <a:rPr lang="en-US" sz="5700">
                <a:solidFill>
                  <a:srgbClr val="000000"/>
                </a:solidFill>
                <a:latin typeface="Open Sauce Bold"/>
              </a:rPr>
              <a:t>HARM REDUCTION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4827270"/>
            <a:ext cx="7035430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uce Light"/>
              </a:rPr>
              <a:t>Definition of EMCDDA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144000" y="2069937"/>
            <a:ext cx="7715250" cy="1663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uce SemiBold"/>
              </a:rPr>
              <a:t>harm re</a:t>
            </a:r>
            <a:r>
              <a:rPr lang="en-US" sz="2400">
                <a:solidFill>
                  <a:srgbClr val="000000"/>
                </a:solidFill>
                <a:latin typeface="Open Sauce SemiBold"/>
              </a:rPr>
              <a:t>duction encompasses interventions, programmes and policies that seek to reduce the health, social and economic harms of drug use to individuals, communities and societies.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144000" y="7262081"/>
            <a:ext cx="7715250" cy="1243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uce SemiBold"/>
              </a:rPr>
              <a:t>the fiel</a:t>
            </a:r>
            <a:r>
              <a:rPr lang="en-US" sz="2400">
                <a:solidFill>
                  <a:srgbClr val="000000"/>
                </a:solidFill>
                <a:latin typeface="Open Sauce SemiBold"/>
              </a:rPr>
              <a:t>d of action covers the entire intervention continuum </a:t>
            </a:r>
          </a:p>
          <a:p>
            <a:pPr marL="0" indent="0" lvl="0">
              <a:lnSpc>
                <a:spcPts val="3359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9144000" y="5822731"/>
            <a:ext cx="7715250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uce SemiBold"/>
              </a:rPr>
              <a:t>downstream to re</a:t>
            </a:r>
            <a:r>
              <a:rPr lang="en-US" sz="2400">
                <a:solidFill>
                  <a:srgbClr val="000000"/>
                </a:solidFill>
                <a:latin typeface="Open Sauce SemiBold"/>
              </a:rPr>
              <a:t>duce negative consequences (secondary or tertiary prevention)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44000" y="4408170"/>
            <a:ext cx="7715250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uce SemiBold"/>
              </a:rPr>
              <a:t>upstream to re</a:t>
            </a:r>
            <a:r>
              <a:rPr lang="en-US" sz="2400">
                <a:solidFill>
                  <a:srgbClr val="000000"/>
                </a:solidFill>
                <a:latin typeface="Open Sauce SemiBold"/>
              </a:rPr>
              <a:t>duce the risk of negative consequences (primary prevention)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191C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41811" y="4083685"/>
            <a:ext cx="6264593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8400"/>
              </a:lnSpc>
              <a:spcBef>
                <a:spcPct val="0"/>
              </a:spcBef>
            </a:pPr>
            <a:r>
              <a:rPr lang="en-US" sz="5999">
                <a:solidFill>
                  <a:srgbClr val="FFFFFF"/>
                </a:solidFill>
                <a:latin typeface="Open Sauce"/>
              </a:rPr>
              <a:t>SEXUAL HEALTH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441811" y="5208905"/>
            <a:ext cx="3132297" cy="453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52"/>
              </a:lnSpc>
              <a:spcBef>
                <a:spcPct val="0"/>
              </a:spcBef>
            </a:pPr>
            <a:r>
              <a:rPr lang="en-US" sz="2680">
                <a:solidFill>
                  <a:srgbClr val="FFFFFF"/>
                </a:solidFill>
                <a:latin typeface="Open Sauce Light"/>
              </a:rPr>
              <a:t>Definition of WHO*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144903" y="971550"/>
            <a:ext cx="7703092" cy="147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Open Sauce SemiBold"/>
              </a:rPr>
              <a:t>•the experience of the ongoing state of physical, psychological, and sociocultural well being related to sexuality.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144000" y="3214370"/>
            <a:ext cx="7703092" cy="196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Open Sauce SemiBold"/>
              </a:rPr>
              <a:t>•it is evidenced in the free and responsible expressions of sexual capabilities that foster harmonious personal and social wellness, enriching individual and social life.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8355330"/>
            <a:ext cx="6380244" cy="824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10"/>
              </a:lnSpc>
              <a:spcBef>
                <a:spcPct val="0"/>
              </a:spcBef>
            </a:pPr>
            <a:r>
              <a:rPr lang="en-US" sz="2364">
                <a:solidFill>
                  <a:srgbClr val="FFFFFF"/>
                </a:solidFill>
                <a:latin typeface="Open Sauce Light"/>
              </a:rPr>
              <a:t>*this is a working definition and has not been officially adopted by WHO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144000" y="5787227"/>
            <a:ext cx="7703092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Open Sauce SemiBold"/>
              </a:rPr>
              <a:t>•it is not merely the absence of dysfunction, disease and/or infirmity.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44903" y="7250437"/>
            <a:ext cx="7703092" cy="196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Open Sauce SemiBold"/>
              </a:rPr>
              <a:t>•for sexual health to be attained and maintained it is necessary that the sexual rights of all people be recognized and upheld.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28750" y="876300"/>
            <a:ext cx="15430500" cy="139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1479"/>
              </a:lnSpc>
              <a:spcBef>
                <a:spcPct val="0"/>
              </a:spcBef>
            </a:pPr>
            <a:r>
              <a:rPr lang="en-US" sz="8199">
                <a:solidFill>
                  <a:srgbClr val="000000"/>
                </a:solidFill>
                <a:latin typeface="Open Sauce Bold"/>
              </a:rPr>
              <a:t>STBBIs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497477" y="1572260"/>
            <a:ext cx="10047990" cy="573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Open Sauce"/>
              </a:rPr>
              <a:t>{sexually transmitted and blood-borne infections}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94074" y="2758818"/>
            <a:ext cx="11669542" cy="471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04520" indent="-302260" lvl="1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uce"/>
              </a:rPr>
              <a:t>STBBIs are not distributed equally among populations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94074" y="7642535"/>
            <a:ext cx="13618028" cy="957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04520" indent="-302260" lvl="1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uce"/>
              </a:rPr>
              <a:t>STI incidence among  adolescents is the highest compared with other age  groups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98590" y="9528997"/>
            <a:ext cx="11798139" cy="377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00"/>
              </a:lnSpc>
              <a:spcBef>
                <a:spcPct val="0"/>
              </a:spcBef>
            </a:pPr>
            <a:r>
              <a:rPr lang="en-US" sz="2214">
                <a:solidFill>
                  <a:srgbClr val="000000"/>
                </a:solidFill>
                <a:latin typeface="Open Sauce"/>
              </a:rPr>
              <a:t>Progress report on HIV, viral hepatitis and  sexually transmitted infections, WHO 2019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94074" y="3700145"/>
            <a:ext cx="16230600" cy="147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04520" indent="-302260" lvl="1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uce"/>
              </a:rPr>
              <a:t>o</a:t>
            </a:r>
            <a:r>
              <a:rPr lang="en-US" sz="2800">
                <a:solidFill>
                  <a:srgbClr val="000000"/>
                </a:solidFill>
                <a:latin typeface="Open Sauce"/>
              </a:rPr>
              <a:t>ver half of the people newly infected with HIV are  members of key populations or their sexual partners:  men who have sex with men, sex workers, people who  inject drugs, transgender people, migrants and people in  prisons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94074" y="5621825"/>
            <a:ext cx="16230600" cy="196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04520" indent="-302260" lvl="1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uce"/>
              </a:rPr>
              <a:t>a</a:t>
            </a:r>
            <a:r>
              <a:rPr lang="en-US" sz="2800">
                <a:solidFill>
                  <a:srgbClr val="000000"/>
                </a:solidFill>
                <a:latin typeface="Open Sauce"/>
              </a:rPr>
              <a:t>lmost one quarter of the people newly infected  with hepatitis C virus globally inject drugs, and more  than half the people who inject drugs have chronic  hepatitis C virus infection</a:t>
            </a:r>
          </a:p>
          <a:p>
            <a:pPr algn="just">
              <a:lnSpc>
                <a:spcPts val="3919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191C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657141" y="857250"/>
            <a:ext cx="10973718" cy="1444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732"/>
              </a:lnSpc>
              <a:spcBef>
                <a:spcPct val="0"/>
              </a:spcBef>
            </a:pPr>
            <a:r>
              <a:rPr lang="en-US" sz="8380">
                <a:solidFill>
                  <a:srgbClr val="FFFFFF"/>
                </a:solidFill>
                <a:latin typeface="Open Sauce Bold"/>
              </a:rPr>
              <a:t>3 CLEAR MESSAGE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654426" y="5095875"/>
            <a:ext cx="4406452" cy="737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Open Sauce Light"/>
              </a:rPr>
              <a:t>Targeted community measures</a:t>
            </a:r>
          </a:p>
          <a:p>
            <a:pPr algn="l">
              <a:lnSpc>
                <a:spcPts val="294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803156" y="4117340"/>
            <a:ext cx="4108992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Open Sauce SemiBold"/>
              </a:rPr>
              <a:t>TO PREVENT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792044" y="5095875"/>
            <a:ext cx="4679124" cy="1851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Open Sauce Light"/>
              </a:rPr>
              <a:t>Easier access to screening tests for vulnerable populations</a:t>
            </a:r>
          </a:p>
          <a:p>
            <a:pPr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Open Sauce Light"/>
              </a:rPr>
              <a:t>To influence the service and professional practice organizations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089504" y="4117340"/>
            <a:ext cx="4108992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Open Sauce SemiBold"/>
              </a:rPr>
              <a:t>TO DETECT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375852" y="5095875"/>
            <a:ext cx="4883448" cy="4451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Open Sauce Light"/>
              </a:rPr>
              <a:t>Raise awareness of co-infection HIV-STIs among health professionals</a:t>
            </a:r>
          </a:p>
          <a:p>
            <a:pPr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Open Sauce Light"/>
              </a:rPr>
              <a:t>Make condoms more accessible</a:t>
            </a:r>
          </a:p>
          <a:p>
            <a:pPr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Open Sauce Light"/>
              </a:rPr>
              <a:t>Activities and services adapted to vulnerable populations</a:t>
            </a:r>
          </a:p>
          <a:p>
            <a:pPr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Open Sauce Light"/>
              </a:rPr>
              <a:t>Make post-exposure prophylactic treatments available in a professional and non- professional setting</a:t>
            </a:r>
          </a:p>
          <a:p>
            <a:pPr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Open Sauce Light"/>
              </a:rPr>
              <a:t>Prevent transmission</a:t>
            </a:r>
          </a:p>
          <a:p>
            <a:pPr marL="0" indent="0" lvl="0">
              <a:lnSpc>
                <a:spcPts val="2940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2375852" y="4117340"/>
            <a:ext cx="4108992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Open Sauce SemiBold"/>
              </a:rPr>
              <a:t>TO TREAT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03156" y="3152775"/>
            <a:ext cx="4108992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Open Sauce SemiBold"/>
              </a:rPr>
              <a:t>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077110" y="3152775"/>
            <a:ext cx="4108992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Open Sauce SemiBold"/>
              </a:rPr>
              <a:t>2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375852" y="3152775"/>
            <a:ext cx="4108992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Open Sauce SemiBold"/>
              </a:rPr>
              <a:t>3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790830"/>
            <a:ext cx="16230600" cy="2862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552"/>
              </a:lnSpc>
            </a:pPr>
            <a:r>
              <a:rPr lang="en-US" sz="7859" spc="23">
                <a:solidFill>
                  <a:srgbClr val="191C2B"/>
                </a:solidFill>
                <a:latin typeface="Open Sauce Bold"/>
              </a:rPr>
              <a:t>3 INTERVENTION APPROACHES TO REDUCE STBBIs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41940" y="5307944"/>
            <a:ext cx="4372342" cy="1795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767"/>
              </a:lnSpc>
              <a:spcBef>
                <a:spcPct val="0"/>
              </a:spcBef>
            </a:pPr>
            <a:r>
              <a:rPr lang="en-US" sz="3405">
                <a:solidFill>
                  <a:srgbClr val="191C2B"/>
                </a:solidFill>
                <a:latin typeface="Open Sauce SemiBold"/>
              </a:rPr>
              <a:t>Organize activities where at-risk populations live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2570433" y="5307944"/>
            <a:ext cx="4688867" cy="1795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767"/>
              </a:lnSpc>
              <a:spcBef>
                <a:spcPct val="0"/>
              </a:spcBef>
            </a:pPr>
            <a:r>
              <a:rPr lang="en-US" sz="3405">
                <a:solidFill>
                  <a:srgbClr val="191C2B"/>
                </a:solidFill>
                <a:latin typeface="Open Sauce SemiBold"/>
              </a:rPr>
              <a:t>Create environments that are conducive to prevention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85955" y="4125342"/>
            <a:ext cx="2657832" cy="718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958"/>
              </a:lnSpc>
              <a:spcBef>
                <a:spcPct val="0"/>
              </a:spcBef>
            </a:pPr>
            <a:r>
              <a:rPr lang="en-US" sz="4256">
                <a:solidFill>
                  <a:srgbClr val="191C2B"/>
                </a:solidFill>
                <a:latin typeface="Open Sauce SemiBold Bold"/>
              </a:rPr>
              <a:t>1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340932" y="4125342"/>
            <a:ext cx="2974357" cy="718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958"/>
              </a:lnSpc>
              <a:spcBef>
                <a:spcPct val="0"/>
              </a:spcBef>
            </a:pPr>
            <a:r>
              <a:rPr lang="en-US" sz="4256">
                <a:solidFill>
                  <a:srgbClr val="191C2B"/>
                </a:solidFill>
                <a:latin typeface="Open Sauce SemiBold Bold"/>
              </a:rPr>
              <a:t>2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322179" y="4125342"/>
            <a:ext cx="2763341" cy="718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958"/>
              </a:lnSpc>
              <a:spcBef>
                <a:spcPct val="0"/>
              </a:spcBef>
            </a:pPr>
            <a:r>
              <a:rPr lang="en-US" sz="4256">
                <a:solidFill>
                  <a:srgbClr val="191C2B"/>
                </a:solidFill>
                <a:latin typeface="Open Sauce SemiBold Bold"/>
              </a:rPr>
              <a:t>3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5307944"/>
            <a:ext cx="4372342" cy="1186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7"/>
              </a:lnSpc>
              <a:spcBef>
                <a:spcPct val="0"/>
              </a:spcBef>
            </a:pPr>
            <a:r>
              <a:rPr lang="en-US" sz="3405">
                <a:solidFill>
                  <a:srgbClr val="000000"/>
                </a:solidFill>
                <a:latin typeface="Open Sauce SemiBold"/>
              </a:rPr>
              <a:t>Provide services to at-risk populations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8133866"/>
            <a:ext cx="16238047" cy="570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653"/>
              </a:lnSpc>
              <a:spcBef>
                <a:spcPct val="0"/>
              </a:spcBef>
            </a:pPr>
            <a:r>
              <a:rPr lang="en-US" sz="3323">
                <a:solidFill>
                  <a:srgbClr val="000000"/>
                </a:solidFill>
                <a:latin typeface="Open Sauce"/>
              </a:rPr>
              <a:t>But to establish these approaches we need government guidance and support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191C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348553" y="2187087"/>
            <a:ext cx="13590894" cy="7501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68932" indent="-284466" lvl="1">
              <a:lnSpc>
                <a:spcPts val="3689"/>
              </a:lnSpc>
              <a:buFont typeface="Arial"/>
              <a:buChar char="•"/>
            </a:pPr>
            <a:r>
              <a:rPr lang="en-US" sz="2635">
                <a:solidFill>
                  <a:srgbClr val="FFFFFF"/>
                </a:solidFill>
                <a:latin typeface="Open Sauce SemiBold"/>
              </a:rPr>
              <a:t>collective punishment of vulnerable groups by the state {the punishment of homelessness, migrants...}</a:t>
            </a:r>
          </a:p>
          <a:p>
            <a:pPr>
              <a:lnSpc>
                <a:spcPts val="3689"/>
              </a:lnSpc>
            </a:pPr>
          </a:p>
          <a:p>
            <a:pPr marL="568932" indent="-284466" lvl="1">
              <a:lnSpc>
                <a:spcPts val="3689"/>
              </a:lnSpc>
              <a:buFont typeface="Arial"/>
              <a:buChar char="•"/>
            </a:pPr>
            <a:r>
              <a:rPr lang="en-US" sz="2635">
                <a:solidFill>
                  <a:srgbClr val="FFFFFF"/>
                </a:solidFill>
                <a:latin typeface="Open Sauce SemiBold"/>
              </a:rPr>
              <a:t>le</a:t>
            </a:r>
            <a:r>
              <a:rPr lang="en-US" sz="2635">
                <a:solidFill>
                  <a:srgbClr val="FFFFFF"/>
                </a:solidFill>
                <a:latin typeface="Open Sauce SemiBold"/>
              </a:rPr>
              <a:t>gislation restricting the rights of LGBTQ people</a:t>
            </a:r>
          </a:p>
          <a:p>
            <a:pPr>
              <a:lnSpc>
                <a:spcPts val="3689"/>
              </a:lnSpc>
            </a:pPr>
          </a:p>
          <a:p>
            <a:pPr marL="568932" indent="-284466" lvl="1">
              <a:lnSpc>
                <a:spcPts val="3689"/>
              </a:lnSpc>
              <a:buFont typeface="Arial"/>
              <a:buChar char="•"/>
            </a:pPr>
            <a:r>
              <a:rPr lang="en-US" sz="2635">
                <a:solidFill>
                  <a:srgbClr val="FFFFFF"/>
                </a:solidFill>
                <a:latin typeface="Open Sauce SemiBold"/>
              </a:rPr>
              <a:t>conservative prohibition based drug policy</a:t>
            </a:r>
          </a:p>
          <a:p>
            <a:pPr>
              <a:lnSpc>
                <a:spcPts val="3689"/>
              </a:lnSpc>
            </a:pPr>
          </a:p>
          <a:p>
            <a:pPr marL="568932" indent="-284466" lvl="1">
              <a:lnSpc>
                <a:spcPts val="3689"/>
              </a:lnSpc>
              <a:buFont typeface="Arial"/>
              <a:buChar char="•"/>
            </a:pPr>
            <a:r>
              <a:rPr lang="en-US" sz="2635">
                <a:solidFill>
                  <a:srgbClr val="FFFFFF"/>
                </a:solidFill>
                <a:latin typeface="Open Sauce SemiBold"/>
              </a:rPr>
              <a:t>Hungary does not have and HIV strategy since 2010</a:t>
            </a:r>
          </a:p>
          <a:p>
            <a:pPr>
              <a:lnSpc>
                <a:spcPts val="3689"/>
              </a:lnSpc>
            </a:pPr>
          </a:p>
          <a:p>
            <a:pPr marL="568932" indent="-284466" lvl="1">
              <a:lnSpc>
                <a:spcPts val="3689"/>
              </a:lnSpc>
              <a:buFont typeface="Arial"/>
              <a:buChar char="•"/>
            </a:pPr>
            <a:r>
              <a:rPr lang="en-US" sz="2635">
                <a:solidFill>
                  <a:srgbClr val="FFFFFF"/>
                </a:solidFill>
                <a:latin typeface="Open Sauce SemiBold"/>
              </a:rPr>
              <a:t>Harm reduction is negatively considered by the government</a:t>
            </a:r>
          </a:p>
          <a:p>
            <a:pPr>
              <a:lnSpc>
                <a:spcPts val="3689"/>
              </a:lnSpc>
            </a:pPr>
          </a:p>
          <a:p>
            <a:pPr marL="568932" indent="-284466" lvl="1">
              <a:lnSpc>
                <a:spcPts val="3689"/>
              </a:lnSpc>
              <a:buFont typeface="Arial"/>
              <a:buChar char="•"/>
            </a:pPr>
            <a:r>
              <a:rPr lang="en-US" sz="2635">
                <a:solidFill>
                  <a:srgbClr val="FFFFFF"/>
                </a:solidFill>
                <a:latin typeface="Open Sauce SemiBold"/>
              </a:rPr>
              <a:t>closing of needle exchange programs </a:t>
            </a:r>
          </a:p>
          <a:p>
            <a:pPr>
              <a:lnSpc>
                <a:spcPts val="3689"/>
              </a:lnSpc>
            </a:pPr>
          </a:p>
          <a:p>
            <a:pPr marL="568932" indent="-284466" lvl="1">
              <a:lnSpc>
                <a:spcPts val="3689"/>
              </a:lnSpc>
              <a:buFont typeface="Arial"/>
              <a:buChar char="•"/>
            </a:pPr>
            <a:r>
              <a:rPr lang="en-US" sz="2635">
                <a:solidFill>
                  <a:srgbClr val="FFFFFF"/>
                </a:solidFill>
                <a:latin typeface="Open Sauce SemiBold"/>
              </a:rPr>
              <a:t>no epidemiological prevalence survey done among the risk group    </a:t>
            </a:r>
          </a:p>
          <a:p>
            <a:pPr>
              <a:lnSpc>
                <a:spcPts val="3689"/>
              </a:lnSpc>
            </a:pPr>
          </a:p>
          <a:p>
            <a:pPr marL="568932" indent="-284466" lvl="1">
              <a:lnSpc>
                <a:spcPts val="3689"/>
              </a:lnSpc>
              <a:buFont typeface="Arial"/>
              <a:buChar char="•"/>
            </a:pPr>
            <a:r>
              <a:rPr lang="en-US" sz="2635">
                <a:solidFill>
                  <a:srgbClr val="FFFFFF"/>
                </a:solidFill>
                <a:latin typeface="Open Sauce SemiBold"/>
              </a:rPr>
              <a:t>Hungarian legislation and regulations on HIV testing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688626" y="436114"/>
            <a:ext cx="14910747" cy="1516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526"/>
              </a:lnSpc>
            </a:pPr>
            <a:r>
              <a:rPr lang="en-US" sz="8521" spc="25">
                <a:solidFill>
                  <a:srgbClr val="FFFFFF"/>
                </a:solidFill>
                <a:latin typeface="Open Sauce Bold"/>
              </a:rPr>
              <a:t>MEANWHILE IN HUNGARY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1417" y="1997893"/>
            <a:ext cx="6706167" cy="22907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8992"/>
              </a:lnSpc>
            </a:pPr>
            <a:r>
              <a:rPr lang="en-US" sz="12919" spc="38">
                <a:solidFill>
                  <a:srgbClr val="191C2B"/>
                </a:solidFill>
                <a:latin typeface="Open Sauce Bold"/>
              </a:rPr>
              <a:t>WE ARE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025271" y="-2611223"/>
            <a:ext cx="11498218" cy="1149821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6827584" y="-2722850"/>
            <a:ext cx="11695905" cy="11695905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513217" y="8896855"/>
            <a:ext cx="17261566" cy="646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13"/>
              </a:lnSpc>
              <a:spcBef>
                <a:spcPct val="0"/>
              </a:spcBef>
            </a:pPr>
            <a:r>
              <a:rPr lang="en-US" sz="3723">
                <a:solidFill>
                  <a:srgbClr val="000000"/>
                </a:solidFill>
                <a:latin typeface="Open Sauce SemiBold"/>
              </a:rPr>
              <a:t>OUR VISION IS A WORLD WHERE NOBODY CONTRACTS HIV EVER AGAIN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191C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902319" y="7814945"/>
            <a:ext cx="12356981" cy="1443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Open Sauce SemiBold"/>
              </a:rPr>
              <a:t>increase the number people living with HIV who are aware of their HIV status early on, provide them health and social services and prevent forward transmission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902319" y="3909695"/>
            <a:ext cx="12356981" cy="2900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Open Sauce SemiBold"/>
              </a:rPr>
              <a:t>to reduce risk behavior and raise awareness about sexually transmitted diseases in high risk community by promoting testing and earlier diagnosis. We provide HIV/STD rapid tests, counseling,  harm reduction materials  The objective of the low-threshold service is to reach out and establish contact with people with high risk behaviour (PWUDIV, sex workers, MSM),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902319" y="971550"/>
            <a:ext cx="12356981" cy="1929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Open Sauce SemiBold"/>
              </a:rPr>
              <a:t>to support the most marginalized, stigmatized, vulnerable social groups (PWUD, sex workers, MSM)  who are exposed to high levels of health risks and infections, especially HIV/STD by helping these groups to have better access to social and health care services.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32933" y="1907540"/>
            <a:ext cx="2953005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Open Sauce SemiBold Bold"/>
              </a:rPr>
              <a:t>THE MISSION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673197" y="4841240"/>
            <a:ext cx="1812740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Open Sauce SemiBold Bold"/>
              </a:rPr>
              <a:t>THE AIM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76584" y="8262938"/>
            <a:ext cx="2209354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Open Sauce SemiBold Bold"/>
              </a:rPr>
              <a:t>THE GOAL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DAEg8a43shU</dc:identifier>
  <dcterms:modified xsi:type="dcterms:W3CDTF">2011-08-01T06:04:30Z</dcterms:modified>
  <cp:revision>1</cp:revision>
  <dc:title>harm reduction and sexual health</dc:title>
</cp:coreProperties>
</file>