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f529db7c7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f529db7c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ec1a89a4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ec1a89a4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f529db7c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f529db7c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ec1a89a45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ec1a89a4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f529db7c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f529db7c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ec1a89a4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ec1a89a4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ec1a89a4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ec1a89a4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f529db7c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f529db7c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f529db7c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f529db7c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f529db7c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f529db7c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f529db7c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f529db7c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f529db7c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f529db7c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f529db7c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f529db7c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f529db7c7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f529db7c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ec1a89a45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ec1a89a45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4.png"/><Relationship Id="rId6" Type="http://schemas.openxmlformats.org/officeDocument/2006/relationships/image" Target="../media/image5.gif"/><Relationship Id="rId7" Type="http://schemas.openxmlformats.org/officeDocument/2006/relationships/image" Target="../media/image1.png"/><Relationship Id="rId8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103575" y="12354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Women and Housing</a:t>
            </a:r>
            <a:endParaRPr sz="35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103575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Housing solutions in response to the specific needs of women </a:t>
            </a:r>
            <a:endParaRPr/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0" l="2553" r="0" t="30138"/>
          <a:stretch/>
        </p:blipFill>
        <p:spPr>
          <a:xfrm>
            <a:off x="4148775" y="0"/>
            <a:ext cx="499522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00"/>
              <a:t>The situation of victims of violence against women in Hungary</a:t>
            </a:r>
            <a:endParaRPr sz="1900"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235975"/>
            <a:ext cx="8520600" cy="33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200.000 women live in a relationship where sexual or physical violence was </a:t>
            </a:r>
            <a:r>
              <a:rPr lang="en"/>
              <a:t>committed</a:t>
            </a:r>
            <a:r>
              <a:rPr lang="en"/>
              <a:t> against them (FRA– 2014; Tóth 2018)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Women have to escape typically without any </a:t>
            </a:r>
            <a:r>
              <a:rPr lang="en"/>
              <a:t>resources</a:t>
            </a:r>
            <a:r>
              <a:rPr lang="en"/>
              <a:t> - this frequently results in a housing crisis for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200 places in shelters for victims of violence against women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temporary housing services (family crisis shelter, mother’s shelter) not enough places available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Institutional</a:t>
            </a:r>
            <a:r>
              <a:rPr lang="en"/>
              <a:t> </a:t>
            </a:r>
            <a:r>
              <a:rPr lang="en"/>
              <a:t>betrayal</a:t>
            </a:r>
            <a:r>
              <a:rPr lang="en"/>
              <a:t> - lack of knowledge in the care system about the phenomenon and about the effects of violence against women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/>
          <p:nvPr/>
        </p:nvSpPr>
        <p:spPr>
          <a:xfrm>
            <a:off x="295275" y="3195900"/>
            <a:ext cx="4044900" cy="17208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/>
          <p:nvPr/>
        </p:nvSpPr>
        <p:spPr>
          <a:xfrm>
            <a:off x="295275" y="2092600"/>
            <a:ext cx="4044900" cy="10539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/>
          <p:nvPr/>
        </p:nvSpPr>
        <p:spPr>
          <a:xfrm>
            <a:off x="292750" y="638300"/>
            <a:ext cx="4044900" cy="1404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295275" y="614500"/>
            <a:ext cx="4044900" cy="43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28">
                <a:solidFill>
                  <a:srgbClr val="000000"/>
                </a:solidFill>
              </a:rPr>
              <a:t>1. Institutionalized forms of housing/ shelter</a:t>
            </a:r>
            <a:r>
              <a:rPr lang="en" sz="1728">
                <a:solidFill>
                  <a:srgbClr val="000000"/>
                </a:solidFill>
              </a:rPr>
              <a:t> </a:t>
            </a:r>
            <a:endParaRPr sz="1728">
              <a:solidFill>
                <a:srgbClr val="000000"/>
              </a:solidFill>
            </a:endParaRPr>
          </a:p>
          <a:p>
            <a:pPr indent="-28860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50">
                <a:solidFill>
                  <a:srgbClr val="000000"/>
                </a:solidFill>
              </a:rPr>
              <a:t>Shelters to homeless persons</a:t>
            </a:r>
            <a:endParaRPr sz="1350">
              <a:solidFill>
                <a:srgbClr val="000000"/>
              </a:solidFill>
            </a:endParaRPr>
          </a:p>
          <a:p>
            <a:pPr indent="-28860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50">
                <a:solidFill>
                  <a:srgbClr val="000000"/>
                </a:solidFill>
              </a:rPr>
              <a:t>Child-care related shelters (mothers’ and family shelters)</a:t>
            </a:r>
            <a:endParaRPr sz="1350">
              <a:solidFill>
                <a:srgbClr val="000000"/>
              </a:solidFill>
            </a:endParaRPr>
          </a:p>
          <a:p>
            <a:pPr indent="-28860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50">
                <a:solidFill>
                  <a:srgbClr val="000000"/>
                </a:solidFill>
              </a:rPr>
              <a:t>Abuse-related shelters </a:t>
            </a:r>
            <a:endParaRPr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00"/>
                </a:solidFill>
              </a:rPr>
              <a:t>» should be temporary, but due to a </a:t>
            </a:r>
            <a:r>
              <a:rPr b="1" lang="en" sz="1350">
                <a:solidFill>
                  <a:srgbClr val="000000"/>
                </a:solidFill>
              </a:rPr>
              <a:t>lack of exit options</a:t>
            </a:r>
            <a:r>
              <a:rPr lang="en" sz="1350">
                <a:solidFill>
                  <a:srgbClr val="000000"/>
                </a:solidFill>
              </a:rPr>
              <a:t>, there is very often a circulation between institutions</a:t>
            </a:r>
            <a:endParaRPr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00"/>
                </a:solidFill>
              </a:rPr>
              <a:t>» this is the only segment, where there are housing solutions specialized to women, </a:t>
            </a:r>
            <a:r>
              <a:rPr b="1" lang="en" sz="1350">
                <a:solidFill>
                  <a:srgbClr val="000000"/>
                </a:solidFill>
              </a:rPr>
              <a:t>but</a:t>
            </a:r>
            <a:r>
              <a:rPr lang="en" sz="1350">
                <a:solidFill>
                  <a:srgbClr val="000000"/>
                </a:solidFill>
              </a:rPr>
              <a:t>: limited time-scope of stay + only reach the poorest women (+ limited capacity)</a:t>
            </a:r>
            <a:endParaRPr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28">
                <a:solidFill>
                  <a:srgbClr val="000000"/>
                </a:solidFill>
              </a:rPr>
              <a:t>2. Supported housing forms</a:t>
            </a:r>
            <a:endParaRPr sz="1728">
              <a:solidFill>
                <a:srgbClr val="000000"/>
              </a:solidFill>
            </a:endParaRPr>
          </a:p>
          <a:p>
            <a:pPr indent="-29051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92">
                <a:solidFill>
                  <a:srgbClr val="000000"/>
                </a:solidFill>
              </a:rPr>
              <a:t>Supported housing (addiction, disability, etc)</a:t>
            </a:r>
            <a:endParaRPr sz="1392">
              <a:solidFill>
                <a:srgbClr val="000000"/>
              </a:solidFill>
            </a:endParaRPr>
          </a:p>
          <a:p>
            <a:pPr indent="-29051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92">
                <a:solidFill>
                  <a:srgbClr val="000000"/>
                </a:solidFill>
              </a:rPr>
              <a:t>Housing First</a:t>
            </a:r>
            <a:endParaRPr sz="1392">
              <a:solidFill>
                <a:srgbClr val="000000"/>
              </a:solidFill>
            </a:endParaRPr>
          </a:p>
          <a:p>
            <a:pPr indent="-29051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92">
                <a:solidFill>
                  <a:srgbClr val="000000"/>
                </a:solidFill>
              </a:rPr>
              <a:t>“External units” of institutions</a:t>
            </a:r>
            <a:endParaRPr sz="1392">
              <a:solidFill>
                <a:srgbClr val="000000"/>
              </a:solidFill>
            </a:endParaRPr>
          </a:p>
          <a:p>
            <a:pPr indent="-29051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92">
                <a:solidFill>
                  <a:srgbClr val="000000"/>
                </a:solidFill>
              </a:rPr>
              <a:t>Halfway-houses</a:t>
            </a:r>
            <a:endParaRPr sz="139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92">
                <a:solidFill>
                  <a:srgbClr val="000000"/>
                </a:solidFill>
              </a:rPr>
              <a:t>» independent housing supported by social work</a:t>
            </a:r>
            <a:endParaRPr sz="139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92">
                <a:solidFill>
                  <a:srgbClr val="000000"/>
                </a:solidFill>
              </a:rPr>
              <a:t>» under-used form, need for expansion - but: resource-intensive</a:t>
            </a:r>
            <a:endParaRPr sz="1392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3. Long-term affordable housing</a:t>
            </a:r>
            <a:endParaRPr sz="1700">
              <a:solidFill>
                <a:srgbClr val="000000"/>
              </a:solidFill>
            </a:endParaRPr>
          </a:p>
          <a:p>
            <a:pPr indent="-28860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50">
                <a:solidFill>
                  <a:srgbClr val="000000"/>
                </a:solidFill>
              </a:rPr>
              <a:t>Municipal housing</a:t>
            </a:r>
            <a:endParaRPr sz="1350">
              <a:solidFill>
                <a:srgbClr val="000000"/>
              </a:solidFill>
            </a:endParaRPr>
          </a:p>
          <a:p>
            <a:pPr indent="-28860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50">
                <a:solidFill>
                  <a:srgbClr val="000000"/>
                </a:solidFill>
              </a:rPr>
              <a:t>Housing agencies (civil society org.s or religious org.s)</a:t>
            </a:r>
            <a:endParaRPr sz="1350">
              <a:solidFill>
                <a:srgbClr val="000000"/>
              </a:solidFill>
            </a:endParaRPr>
          </a:p>
          <a:p>
            <a:pPr indent="-28860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50">
                <a:solidFill>
                  <a:srgbClr val="000000"/>
                </a:solidFill>
              </a:rPr>
              <a:t>Community housing</a:t>
            </a:r>
            <a:endParaRPr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000000"/>
                </a:solidFill>
              </a:rPr>
              <a:t>» huge lack of affordable housing options - without this, the other forms are also “stuck” » urgently needs to be developed</a:t>
            </a:r>
            <a:endParaRPr b="1"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000000"/>
                </a:solidFill>
              </a:rPr>
              <a:t>» because of economic inequalities affecting women, there is a permanent need of affordable housing (not a temporary condition)</a:t>
            </a:r>
            <a:endParaRPr sz="135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35">
                <a:solidFill>
                  <a:schemeClr val="lt1"/>
                </a:solidFill>
                <a:highlight>
                  <a:schemeClr val="accent3"/>
                </a:highlight>
              </a:rPr>
              <a:t>Importance of creating possibilities for </a:t>
            </a:r>
            <a:r>
              <a:rPr b="1" lang="en" sz="1635">
                <a:solidFill>
                  <a:schemeClr val="lt1"/>
                </a:solidFill>
                <a:highlight>
                  <a:schemeClr val="accent3"/>
                </a:highlight>
              </a:rPr>
              <a:t>mobility</a:t>
            </a:r>
            <a:r>
              <a:rPr lang="en" sz="1635">
                <a:solidFill>
                  <a:schemeClr val="lt1"/>
                </a:solidFill>
                <a:highlight>
                  <a:schemeClr val="accent3"/>
                </a:highlight>
              </a:rPr>
              <a:t> between the different forms (currently lacking).</a:t>
            </a:r>
            <a:endParaRPr sz="1635"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135475" y="449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000"/>
              <a:t>Types of housing solutions and institutions</a:t>
            </a:r>
            <a:endParaRPr sz="2000"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1688" l="0" r="0" t="2351"/>
          <a:stretch/>
        </p:blipFill>
        <p:spPr>
          <a:xfrm>
            <a:off x="4572000" y="614500"/>
            <a:ext cx="4446625" cy="420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925" y="4629025"/>
            <a:ext cx="2069026" cy="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206925" y="926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300"/>
              <a:t>Inspiring examples</a:t>
            </a:r>
            <a:endParaRPr sz="2300"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82600" y="813600"/>
            <a:ext cx="3742500" cy="4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>
                <a:solidFill>
                  <a:srgbClr val="000000"/>
                </a:solidFill>
              </a:rPr>
              <a:t>Institutional solutions</a:t>
            </a:r>
            <a:endParaRPr sz="13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Women-only institutions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Specialized support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Safety guaranteed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Community aspects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Clear next steps and possibilities of exit</a:t>
            </a:r>
            <a:br>
              <a:rPr lang="en" sz="1100">
                <a:solidFill>
                  <a:srgbClr val="000000"/>
                </a:solidFill>
              </a:rPr>
            </a:br>
            <a:endParaRPr sz="11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>
                <a:solidFill>
                  <a:srgbClr val="000000"/>
                </a:solidFill>
              </a:rPr>
              <a:t>Supported housing forms</a:t>
            </a:r>
            <a:endParaRPr sz="13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Bridging the gap between institutional solutions and independent housing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Taking the time-pressure away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Very good complex solutions</a:t>
            </a:r>
            <a:br>
              <a:rPr lang="en" sz="1100">
                <a:solidFill>
                  <a:srgbClr val="000000"/>
                </a:solidFill>
              </a:rPr>
            </a:br>
            <a:endParaRPr sz="11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>
                <a:solidFill>
                  <a:srgbClr val="000000"/>
                </a:solidFill>
              </a:rPr>
              <a:t>Long-term affordable housing</a:t>
            </a:r>
            <a:endParaRPr sz="13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Affordability as a bottom line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Housing providers can implement specialized channels for women target groups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 sz="1100">
                <a:solidFill>
                  <a:srgbClr val="000000"/>
                </a:solidFill>
              </a:rPr>
              <a:t>Community housing solutions</a:t>
            </a:r>
            <a:br>
              <a:rPr lang="en" sz="1100">
                <a:solidFill>
                  <a:srgbClr val="000000"/>
                </a:solidFill>
              </a:rPr>
            </a:br>
            <a:endParaRPr sz="11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 sz="1300">
                <a:solidFill>
                  <a:srgbClr val="000000"/>
                </a:solidFill>
              </a:rPr>
              <a:t>Mobility between different forms</a:t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750" y="1799125"/>
            <a:ext cx="2374249" cy="17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625" y="3139500"/>
            <a:ext cx="4771376" cy="20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6668" y="1158825"/>
            <a:ext cx="1470294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6">
            <a:alphaModFix/>
          </a:blip>
          <a:srcRect b="0" l="17221" r="13974" t="0"/>
          <a:stretch/>
        </p:blipFill>
        <p:spPr>
          <a:xfrm>
            <a:off x="7404750" y="190200"/>
            <a:ext cx="1680125" cy="14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8450" y="374669"/>
            <a:ext cx="2181901" cy="43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3800" y="1975050"/>
            <a:ext cx="1891175" cy="7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2622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Priority target groups</a:t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3999900" cy="3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5200"/>
              <a:buFont typeface="Arial"/>
              <a:buNone/>
            </a:pPr>
            <a:r>
              <a:rPr lang="en" sz="1687">
                <a:solidFill>
                  <a:srgbClr val="000000"/>
                </a:solidFill>
              </a:rPr>
              <a:t>Single mothers</a:t>
            </a:r>
            <a:endParaRPr sz="1687">
              <a:solidFill>
                <a:srgbClr val="000000"/>
              </a:solidFill>
            </a:endParaRPr>
          </a:p>
          <a:p>
            <a:pPr indent="-292576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00">
                <a:solidFill>
                  <a:srgbClr val="000000"/>
                </a:solidFill>
              </a:rPr>
              <a:t>The conflict between wage work and care work </a:t>
            </a:r>
            <a:endParaRPr sz="1300">
              <a:solidFill>
                <a:srgbClr val="000000"/>
              </a:solidFill>
            </a:endParaRPr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00">
                <a:solidFill>
                  <a:srgbClr val="000000"/>
                </a:solidFill>
              </a:rPr>
              <a:t>Maintaining</a:t>
            </a:r>
            <a:r>
              <a:rPr lang="en" sz="1300">
                <a:solidFill>
                  <a:srgbClr val="000000"/>
                </a:solidFill>
              </a:rPr>
              <a:t> the household alone</a:t>
            </a:r>
            <a:endParaRPr sz="1300">
              <a:solidFill>
                <a:srgbClr val="000000"/>
              </a:solidFill>
            </a:endParaRPr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00">
                <a:solidFill>
                  <a:srgbClr val="000000"/>
                </a:solidFill>
              </a:rPr>
              <a:t>Low state benefits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71647"/>
              <a:buFont typeface="Arial"/>
              <a:buNone/>
            </a:pPr>
            <a:r>
              <a:rPr lang="en" sz="1535">
                <a:solidFill>
                  <a:srgbClr val="000000"/>
                </a:solidFill>
              </a:rPr>
              <a:t>Victims of violence against women</a:t>
            </a:r>
            <a:endParaRPr sz="1535">
              <a:solidFill>
                <a:srgbClr val="000000"/>
              </a:solidFill>
            </a:endParaRPr>
          </a:p>
          <a:p>
            <a:pPr indent="-292576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300">
                <a:solidFill>
                  <a:srgbClr val="000000"/>
                </a:solidFill>
              </a:rPr>
              <a:t>Escape - housing crisis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Needs</a:t>
            </a:r>
            <a:r>
              <a:rPr lang="en" sz="1800">
                <a:solidFill>
                  <a:srgbClr val="000000"/>
                </a:solidFill>
              </a:rPr>
              <a:t>: </a:t>
            </a:r>
            <a:endParaRPr sz="1800">
              <a:solidFill>
                <a:srgbClr val="000000"/>
              </a:solidFill>
            </a:endParaRPr>
          </a:p>
          <a:p>
            <a:pPr indent="-2876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b="1" lang="en" sz="1200">
                <a:solidFill>
                  <a:srgbClr val="000000"/>
                </a:solidFill>
              </a:rPr>
              <a:t>Safety </a:t>
            </a:r>
            <a:r>
              <a:rPr lang="en" sz="1200">
                <a:solidFill>
                  <a:srgbClr val="000000"/>
                </a:solidFill>
              </a:rPr>
              <a:t>- protection from the offender</a:t>
            </a:r>
            <a:endParaRPr sz="1200">
              <a:solidFill>
                <a:srgbClr val="000000"/>
              </a:solidFill>
            </a:endParaRPr>
          </a:p>
          <a:p>
            <a:pPr indent="-2876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b="1" lang="en" sz="1200">
                <a:solidFill>
                  <a:srgbClr val="000000"/>
                </a:solidFill>
              </a:rPr>
              <a:t>Trauma processing</a:t>
            </a:r>
            <a:r>
              <a:rPr lang="en" sz="1200">
                <a:solidFill>
                  <a:srgbClr val="000000"/>
                </a:solidFill>
              </a:rPr>
              <a:t> - trauma caused by violence</a:t>
            </a:r>
            <a:endParaRPr sz="1200">
              <a:solidFill>
                <a:srgbClr val="000000"/>
              </a:solidFill>
            </a:endParaRPr>
          </a:p>
          <a:p>
            <a:pPr indent="-2876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b="1" lang="en" sz="1200">
                <a:solidFill>
                  <a:srgbClr val="000000"/>
                </a:solidFill>
              </a:rPr>
              <a:t>Debt management</a:t>
            </a:r>
            <a:r>
              <a:rPr lang="en" sz="1200">
                <a:solidFill>
                  <a:srgbClr val="000000"/>
                </a:solidFill>
              </a:rPr>
              <a:t> - frequently they are the officially responsible for the debt in the common household</a:t>
            </a:r>
            <a:endParaRPr sz="1200">
              <a:solidFill>
                <a:srgbClr val="000000"/>
              </a:solidFill>
            </a:endParaRPr>
          </a:p>
          <a:p>
            <a:pPr indent="-2876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b="1" lang="en" sz="1200">
                <a:solidFill>
                  <a:srgbClr val="000000"/>
                </a:solidFill>
              </a:rPr>
              <a:t>Financial support, rent level</a:t>
            </a:r>
            <a:endParaRPr b="1" sz="1200">
              <a:solidFill>
                <a:srgbClr val="000000"/>
              </a:solidFill>
            </a:endParaRPr>
          </a:p>
          <a:p>
            <a:pPr indent="-2876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b="1" lang="en" sz="1200">
                <a:solidFill>
                  <a:srgbClr val="000000"/>
                </a:solidFill>
              </a:rPr>
              <a:t>Labour market support</a:t>
            </a:r>
            <a:endParaRPr b="1" sz="1200">
              <a:solidFill>
                <a:srgbClr val="000000"/>
              </a:solidFill>
            </a:endParaRPr>
          </a:p>
          <a:p>
            <a:pPr indent="-2876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b="1" lang="en" sz="1200">
                <a:solidFill>
                  <a:srgbClr val="000000"/>
                </a:solidFill>
              </a:rPr>
              <a:t>Childcare  support </a:t>
            </a:r>
            <a:r>
              <a:rPr lang="en" sz="1200">
                <a:solidFill>
                  <a:srgbClr val="000000"/>
                </a:solidFill>
              </a:rPr>
              <a:t>- to be able to be present on the labour market besides the care work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150" y="729298"/>
            <a:ext cx="2624176" cy="15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0525" y="2869556"/>
            <a:ext cx="1857375" cy="219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254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400"/>
              <a:t>H</a:t>
            </a:r>
            <a:r>
              <a:rPr lang="en" sz="2400"/>
              <a:t>ousing services that addresses the needs of women</a:t>
            </a:r>
            <a:endParaRPr sz="2400"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1152475"/>
            <a:ext cx="3999900" cy="3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Victims of violence:</a:t>
            </a:r>
            <a:r>
              <a:rPr lang="en"/>
              <a:t> victims of relationship violence, victims of human trafficking, victims of sex trafficking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</a:t>
            </a:r>
            <a:r>
              <a:rPr lang="en"/>
              <a:t>nstitutional care supported by intensive social work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Housing supported by social work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Long-term affordable housing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Women in crisis situation: </a:t>
            </a:r>
            <a:r>
              <a:rPr lang="en"/>
              <a:t>single mothers, refugee women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Housing supported by social work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Long-term affordable housing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Women in economic crisis: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Long-term affordable housing</a:t>
            </a:r>
            <a:endParaRPr/>
          </a:p>
        </p:txBody>
      </p:sp>
      <p:sp>
        <p:nvSpPr>
          <p:cNvPr id="160" name="Google Shape;160;p26"/>
          <p:cNvSpPr txBox="1"/>
          <p:nvPr>
            <p:ph idx="2" type="body"/>
          </p:nvPr>
        </p:nvSpPr>
        <p:spPr>
          <a:xfrm>
            <a:off x="4832400" y="1152475"/>
            <a:ext cx="3999900" cy="3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b="0" l="4792" r="4792" t="0"/>
          <a:stretch/>
        </p:blipFill>
        <p:spPr>
          <a:xfrm>
            <a:off x="4311600" y="990600"/>
            <a:ext cx="4713826" cy="395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92625" y="1211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200"/>
              <a:t>Possible forms of intervention</a:t>
            </a:r>
            <a:endParaRPr sz="2200"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266700" y="696900"/>
            <a:ext cx="5026800" cy="4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Municipalities</a:t>
            </a:r>
            <a:r>
              <a:rPr lang="en" sz="1300">
                <a:solidFill>
                  <a:schemeClr val="dk2"/>
                </a:solidFill>
              </a:rPr>
              <a:t> - </a:t>
            </a:r>
            <a:r>
              <a:rPr i="1" lang="en" sz="1300">
                <a:solidFill>
                  <a:schemeClr val="dk2"/>
                </a:solidFill>
              </a:rPr>
              <a:t>actors of social housing - but limited resources</a:t>
            </a:r>
            <a:endParaRPr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n" sz="1200">
                <a:solidFill>
                  <a:schemeClr val="dk2"/>
                </a:solidFill>
              </a:rPr>
              <a:t>Covid-19 pandemic: more visibility and political will to intervene in the housing situation of women - aiming to give tools and inspiration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Proposing a spectrum of possible municipal interventions in 4 topics:</a:t>
            </a:r>
            <a:endParaRPr sz="12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en" sz="1000">
                <a:solidFill>
                  <a:srgbClr val="000000"/>
                </a:solidFill>
              </a:rPr>
              <a:t>Information, training, cooperation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en" sz="1000">
                <a:solidFill>
                  <a:srgbClr val="000000"/>
                </a:solidFill>
              </a:rPr>
              <a:t>Interventions in institutions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en" sz="1000">
                <a:solidFill>
                  <a:srgbClr val="000000"/>
                </a:solidFill>
              </a:rPr>
              <a:t>Supported housing forms</a:t>
            </a:r>
            <a:endParaRPr sz="10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-"/>
            </a:pPr>
            <a:r>
              <a:rPr lang="en" sz="1000">
                <a:solidFill>
                  <a:srgbClr val="000000"/>
                </a:solidFill>
              </a:rPr>
              <a:t>Long-term affordable housing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</a:rPr>
              <a:t>Social service providers / institutions</a:t>
            </a:r>
            <a:endParaRPr b="1" sz="13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Training for staff in the areas of violence against women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Creating women-only institutions 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Places for childless or elderly women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Reinforcing community aspects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Working on stronger connections to housing solutions, and to organizations providing housing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 sz="1200">
                <a:solidFill>
                  <a:srgbClr val="000000"/>
                </a:solidFill>
              </a:rPr>
              <a:t>Establishing stronger connections with organizations supporting women - collaboration to address housing needs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1924" y="0"/>
            <a:ext cx="357208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92625" y="1878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300"/>
              <a:t>Summary</a:t>
            </a:r>
            <a:endParaRPr sz="2300"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274650" y="871525"/>
            <a:ext cx="6860400" cy="4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Baseline: gender-based economic inequality 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>
                <a:solidFill>
                  <a:srgbClr val="000000"/>
                </a:solidFill>
              </a:rPr>
              <a:t>Most extreme in the case of women living in poverty, but present across the social spectrum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>
                <a:solidFill>
                  <a:srgbClr val="000000"/>
                </a:solidFill>
              </a:rPr>
              <a:t>Childcare » disadvantages on the labour market 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>
                <a:solidFill>
                  <a:srgbClr val="000000"/>
                </a:solidFill>
              </a:rPr>
              <a:t>Specific housing difficulties of women: </a:t>
            </a:r>
            <a:r>
              <a:rPr lang="en">
                <a:solidFill>
                  <a:schemeClr val="dk2"/>
                </a:solidFill>
              </a:rPr>
              <a:t>not present on the level of public discourse or policy solutions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H</a:t>
            </a:r>
            <a:r>
              <a:rPr lang="en">
                <a:solidFill>
                  <a:schemeClr val="dk2"/>
                </a:solidFill>
              </a:rPr>
              <a:t>ousing problems of women and violence against women - very strong links; reinforcing each other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Housing provision and dealing with housing-related tasks and bills: a task that often falls on women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>
                <a:solidFill>
                  <a:srgbClr val="000000"/>
                </a:solidFill>
              </a:rPr>
              <a:t>Single parents: women in 70% of cases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>
                <a:solidFill>
                  <a:srgbClr val="000000"/>
                </a:solidFill>
              </a:rPr>
              <a:t>Household management as “women’s task”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>
                <a:solidFill>
                  <a:srgbClr val="000000"/>
                </a:solidFill>
              </a:rPr>
              <a:t>For improvement what is needed: 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>
                <a:solidFill>
                  <a:srgbClr val="000000"/>
                </a:solidFill>
              </a:rPr>
              <a:t>cooperation between different sectors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">
                <a:solidFill>
                  <a:srgbClr val="000000"/>
                </a:solidFill>
              </a:rPr>
              <a:t>Expanding capacities on all scales of the housing spectrum, but especially in long-term affordable housing for women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307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300"/>
              <a:t>Summary of the research</a:t>
            </a:r>
            <a:endParaRPr sz="2300"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771475"/>
            <a:ext cx="8520600" cy="4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Research question:</a:t>
            </a:r>
            <a:endParaRPr b="1" sz="1300"/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Why do women experience more difficulties in terms of access to housing in Hungary?</a:t>
            </a:r>
            <a:endParaRPr sz="1200"/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What are the specific housing-related needs of women in Hungary?</a:t>
            </a:r>
            <a:endParaRPr sz="1200"/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To what extent does the Hungarian social service system respond to those needs / how could this be improved?</a:t>
            </a:r>
            <a:endParaRPr sz="1200"/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What long-term housing solutions are available, and how could access to these be improved?</a:t>
            </a:r>
            <a:endParaRPr sz="1200"/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Who are the actors in the field of housing solutions for women?</a:t>
            </a:r>
            <a:endParaRPr sz="1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	</a:t>
            </a:r>
            <a:r>
              <a:rPr b="1" lang="en" sz="1300"/>
              <a:t>Methodology</a:t>
            </a:r>
            <a:endParaRPr b="1" sz="1300"/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international literature and good examples on housing concepts targeting the needs of women</a:t>
            </a:r>
            <a:endParaRPr sz="1200"/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20 interviews:</a:t>
            </a:r>
            <a:endParaRPr sz="1200"/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Hungarian and foreign institutions providing housing solutions to women</a:t>
            </a:r>
            <a:endParaRPr sz="1200"/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Hungarian and foreign NGO’s providing housing solutions to women</a:t>
            </a:r>
            <a:endParaRPr sz="1200"/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Municipalities</a:t>
            </a:r>
            <a:endParaRPr sz="1200"/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Affected women</a:t>
            </a:r>
            <a:endParaRPr sz="12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/>
              <a:t>	Main arguments</a:t>
            </a:r>
            <a:endParaRPr b="1" sz="1300"/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Due to gender-based economic inequality, women are systematically in a worse housing situation</a:t>
            </a:r>
            <a:endParaRPr sz="1200"/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Unequal household-related and childcare tasks</a:t>
            </a:r>
            <a:endParaRPr sz="1200"/>
          </a:p>
          <a:p>
            <a:pPr indent="-3048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Worse position on the formal labour market</a:t>
            </a:r>
            <a:endParaRPr sz="1200"/>
          </a:p>
          <a:p>
            <a:pPr indent="-3048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The housing difficulties of women are inherently linked to the phenomenon of violence against women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48200" y="1434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Housing inequalities</a:t>
            </a:r>
            <a:endParaRPr sz="2200"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-79350" y="1485000"/>
            <a:ext cx="3936000" cy="21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36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83"/>
              <a:buChar char="●"/>
            </a:pPr>
            <a:r>
              <a:rPr lang="en" sz="1182">
                <a:solidFill>
                  <a:schemeClr val="dk2"/>
                </a:solidFill>
              </a:rPr>
              <a:t>Homeownership</a:t>
            </a:r>
            <a:endParaRPr sz="1182">
              <a:solidFill>
                <a:schemeClr val="dk2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After 2008: household debt crisis - over-indebtedness affects women disproportionately</a:t>
            </a:r>
            <a:endParaRPr sz="10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Since 2015: extreme house-price and rental price increase, housing inequalities increase</a:t>
            </a:r>
            <a:endParaRPr sz="10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Socially selective government support to home-buying » more inequality</a:t>
            </a:r>
            <a:endParaRPr sz="1082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82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t/>
            </a:r>
            <a:endParaRPr sz="1182">
              <a:solidFill>
                <a:srgbClr val="434343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650" y="909064"/>
            <a:ext cx="5287352" cy="419473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737250" y="4337175"/>
            <a:ext cx="299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Source Sans Pro"/>
                <a:ea typeface="Source Sans Pro"/>
                <a:cs typeface="Source Sans Pro"/>
                <a:sym typeface="Source Sans Pro"/>
              </a:rPr>
              <a:t>Graph: Nominal Central Bank house price index, by settlement categories (Budapest - cities - smaller settlements)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48200" y="1434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Housing inequalities</a:t>
            </a:r>
            <a:endParaRPr sz="2200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-39675" y="1624050"/>
            <a:ext cx="2666100" cy="22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36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83"/>
              <a:buChar char="●"/>
            </a:pPr>
            <a:r>
              <a:rPr lang="en" sz="1182">
                <a:solidFill>
                  <a:srgbClr val="434343"/>
                </a:solidFill>
              </a:rPr>
              <a:t>Private rental sector</a:t>
            </a:r>
            <a:endParaRPr sz="11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Extreme rise of urban rental prices, big spatial inequalities</a:t>
            </a:r>
            <a:endParaRPr sz="10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Opening gap between rental prices and income</a:t>
            </a:r>
            <a:br>
              <a:rPr lang="en" sz="1082">
                <a:solidFill>
                  <a:srgbClr val="434343"/>
                </a:solidFill>
              </a:rPr>
            </a:br>
            <a:endParaRPr sz="1082">
              <a:solidFill>
                <a:srgbClr val="434343"/>
              </a:solidFill>
            </a:endParaRPr>
          </a:p>
          <a:p>
            <a:pPr indent="-3036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83"/>
              <a:buChar char="●"/>
            </a:pPr>
            <a:r>
              <a:rPr lang="en" sz="1182">
                <a:solidFill>
                  <a:srgbClr val="434343"/>
                </a:solidFill>
              </a:rPr>
              <a:t>Municipal rental housing sector</a:t>
            </a:r>
            <a:endParaRPr sz="11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Constantly diminishing, too small</a:t>
            </a:r>
            <a:endParaRPr sz="10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Fragmented system</a:t>
            </a:r>
            <a:endParaRPr sz="1182">
              <a:solidFill>
                <a:srgbClr val="434343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5497" r="9010" t="0"/>
          <a:stretch/>
        </p:blipFill>
        <p:spPr>
          <a:xfrm>
            <a:off x="2757950" y="1066950"/>
            <a:ext cx="6386049" cy="37193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792825" y="4241925"/>
            <a:ext cx="202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Source Sans Pro"/>
                <a:ea typeface="Source Sans Pro"/>
                <a:cs typeface="Source Sans Pro"/>
                <a:sym typeface="Source Sans Pro"/>
              </a:rPr>
              <a:t>Graph: Change in Budapest average market rental prices and average income since 2010</a:t>
            </a:r>
            <a:endParaRPr i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48200" y="1434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Housing inequalities</a:t>
            </a:r>
            <a:endParaRPr sz="22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84700" y="766800"/>
            <a:ext cx="8520600" cy="42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36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83"/>
              <a:buChar char="●"/>
            </a:pPr>
            <a:r>
              <a:rPr lang="en" sz="1182">
                <a:solidFill>
                  <a:schemeClr val="dk2"/>
                </a:solidFill>
              </a:rPr>
              <a:t>Homeownership</a:t>
            </a:r>
            <a:endParaRPr sz="1182">
              <a:solidFill>
                <a:schemeClr val="dk2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After 2008: household debt crisis - over-indebtedness affects women disproportionately</a:t>
            </a:r>
            <a:endParaRPr sz="10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Since 2015: extreme house-price and rental price increase, housing inequalities increase</a:t>
            </a:r>
            <a:endParaRPr sz="10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Socially selective government support to home-buying » more inequality</a:t>
            </a:r>
            <a:endParaRPr sz="1182">
              <a:solidFill>
                <a:schemeClr val="dk2"/>
              </a:solidFill>
            </a:endParaRPr>
          </a:p>
          <a:p>
            <a:pPr indent="-3036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83"/>
              <a:buChar char="●"/>
            </a:pPr>
            <a:r>
              <a:rPr lang="en" sz="1182">
                <a:solidFill>
                  <a:srgbClr val="434343"/>
                </a:solidFill>
              </a:rPr>
              <a:t>Private rental sector</a:t>
            </a:r>
            <a:endParaRPr sz="11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Extreme rise of urban rental prices, big spatial inequalities</a:t>
            </a:r>
            <a:endParaRPr sz="10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Opening gap between rental prices and income</a:t>
            </a:r>
            <a:endParaRPr sz="1182">
              <a:solidFill>
                <a:srgbClr val="434343"/>
              </a:solidFill>
            </a:endParaRPr>
          </a:p>
          <a:p>
            <a:pPr indent="-3036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83"/>
              <a:buChar char="●"/>
            </a:pPr>
            <a:r>
              <a:rPr lang="en" sz="1182">
                <a:solidFill>
                  <a:srgbClr val="434343"/>
                </a:solidFill>
              </a:rPr>
              <a:t>Municipal rental housing sector</a:t>
            </a:r>
            <a:endParaRPr sz="11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Constantly diminishing, too small</a:t>
            </a:r>
            <a:endParaRPr sz="1082">
              <a:solidFill>
                <a:srgbClr val="434343"/>
              </a:solidFill>
            </a:endParaRPr>
          </a:p>
          <a:p>
            <a:pPr indent="-297338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Fragmented system</a:t>
            </a:r>
            <a:endParaRPr sz="1182">
              <a:solidFill>
                <a:srgbClr val="434343"/>
              </a:solidFill>
            </a:endParaRPr>
          </a:p>
          <a:p>
            <a:pPr indent="457200" lvl="0" marL="2743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82">
                <a:solidFill>
                  <a:srgbClr val="434343"/>
                </a:solidFill>
              </a:rPr>
              <a:t>»»»»»»»»»»»»»</a:t>
            </a:r>
            <a:endParaRPr sz="1182">
              <a:solidFill>
                <a:srgbClr val="434343"/>
              </a:solidFill>
            </a:endParaRPr>
          </a:p>
          <a:p>
            <a:pPr indent="-303688" lvl="0" marL="4572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183"/>
              <a:buChar char="●"/>
            </a:pPr>
            <a:r>
              <a:rPr lang="en" sz="1182">
                <a:solidFill>
                  <a:srgbClr val="434343"/>
                </a:solidFill>
              </a:rPr>
              <a:t>Problems of access</a:t>
            </a:r>
            <a:endParaRPr sz="1182">
              <a:solidFill>
                <a:srgbClr val="434343"/>
              </a:solidFill>
            </a:endParaRPr>
          </a:p>
          <a:p>
            <a:pPr indent="-297338" lvl="1" marL="502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Over-crowded apartments, non-chosen cohabitation</a:t>
            </a:r>
            <a:endParaRPr sz="1082">
              <a:solidFill>
                <a:srgbClr val="434343"/>
              </a:solidFill>
            </a:endParaRPr>
          </a:p>
          <a:p>
            <a:pPr indent="-297338" lvl="1" marL="502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Spatial segregation</a:t>
            </a:r>
            <a:endParaRPr sz="1082">
              <a:solidFill>
                <a:srgbClr val="434343"/>
              </a:solidFill>
            </a:endParaRPr>
          </a:p>
          <a:p>
            <a:pPr indent="-297338" lvl="1" marL="502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Getting stuck in institutions providing accommodation</a:t>
            </a:r>
            <a:endParaRPr sz="1082">
              <a:solidFill>
                <a:srgbClr val="434343"/>
              </a:solidFill>
            </a:endParaRPr>
          </a:p>
          <a:p>
            <a:pPr indent="-303688" lvl="0" marL="45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83"/>
              <a:buChar char="●"/>
            </a:pPr>
            <a:r>
              <a:rPr lang="en" sz="1182">
                <a:solidFill>
                  <a:srgbClr val="434343"/>
                </a:solidFill>
              </a:rPr>
              <a:t>Problems of affordability</a:t>
            </a:r>
            <a:endParaRPr sz="1182">
              <a:solidFill>
                <a:srgbClr val="434343"/>
              </a:solidFill>
            </a:endParaRPr>
          </a:p>
          <a:p>
            <a:pPr indent="-297338" lvl="1" marL="502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Arrears, debt and late payment - enforcement on income, disconnection from utilities</a:t>
            </a:r>
            <a:endParaRPr sz="1082">
              <a:solidFill>
                <a:srgbClr val="434343"/>
              </a:solidFill>
            </a:endParaRPr>
          </a:p>
          <a:p>
            <a:pPr indent="-297338" lvl="1" marL="502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Bad housing quality</a:t>
            </a:r>
            <a:endParaRPr sz="1082">
              <a:solidFill>
                <a:srgbClr val="434343"/>
              </a:solidFill>
            </a:endParaRPr>
          </a:p>
          <a:p>
            <a:pPr indent="-297338" lvl="1" marL="502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83"/>
              <a:buChar char="○"/>
            </a:pPr>
            <a:r>
              <a:rPr lang="en" sz="1082">
                <a:solidFill>
                  <a:srgbClr val="434343"/>
                </a:solidFill>
              </a:rPr>
              <a:t>High share of income goes to housing costs - especially among poor</a:t>
            </a:r>
            <a:endParaRPr sz="1182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5" y="265250"/>
            <a:ext cx="6387524" cy="45640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6555450" y="1525050"/>
            <a:ext cx="2412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latin typeface="Source Sans Pro"/>
                <a:ea typeface="Source Sans Pro"/>
                <a:cs typeface="Source Sans Pro"/>
                <a:sym typeface="Source Sans Pro"/>
              </a:rPr>
              <a:t>Graph: Share of households in each income quintile who spend more than 40% of their income on housing.</a:t>
            </a:r>
            <a:endParaRPr i="1"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Housing services in Hungary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Most of the state housing services in Hungary offer temporary housing </a:t>
            </a:r>
            <a:r>
              <a:rPr lang="en" sz="1500"/>
              <a:t>solutions</a:t>
            </a:r>
            <a:r>
              <a:rPr lang="en" sz="1500"/>
              <a:t>: shelters for nights, few months, few years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There are no long-term housing solutions for women after they escape from </a:t>
            </a:r>
            <a:r>
              <a:rPr lang="en" sz="1500"/>
              <a:t>institutions</a:t>
            </a:r>
            <a:r>
              <a:rPr lang="en" sz="1500"/>
              <a:t>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Paternalistic social policy: the social care system defines women as mothers - elderly and single (childless) women are left out from the care system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The Hungarian social care system was founded in the 80’s-90’s (after the regime change) when the </a:t>
            </a:r>
            <a:r>
              <a:rPr lang="en" sz="1500"/>
              <a:t>economic</a:t>
            </a:r>
            <a:r>
              <a:rPr lang="en" sz="1500"/>
              <a:t> </a:t>
            </a:r>
            <a:r>
              <a:rPr lang="en" sz="1500"/>
              <a:t>circumstances</a:t>
            </a:r>
            <a:r>
              <a:rPr lang="en" sz="1500"/>
              <a:t> were better - after temporary housing </a:t>
            </a:r>
            <a:r>
              <a:rPr lang="en" sz="1500"/>
              <a:t>people were able to solve their long-term housing on the market</a:t>
            </a:r>
            <a:r>
              <a:rPr lang="en" sz="1500"/>
              <a:t> 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214950"/>
            <a:ext cx="8520600" cy="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important to specifically address the issue of housing of women?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05275"/>
            <a:ext cx="8520600" cy="33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socialism:</a:t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 general employment of women increased</a:t>
            </a:r>
            <a:endParaRPr sz="16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Care and housework still framed as their work in the household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Care -related jobs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Employment of lower-class women has not increased significantly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Regime change:</a:t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 economic situation of women began to worsen drastically</a:t>
            </a:r>
            <a:endParaRPr sz="9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disbursement of </a:t>
            </a:r>
            <a:r>
              <a:rPr lang="en" sz="1300"/>
              <a:t>long-term but low childcare benefits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reduction of institutions linked to childcare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caring for children, elderly and disabled relatives became women's informal role</a:t>
            </a:r>
            <a:endParaRPr sz="1300"/>
          </a:p>
        </p:txBody>
      </p:sp>
      <p:sp>
        <p:nvSpPr>
          <p:cNvPr id="108" name="Google Shape;108;p20"/>
          <p:cNvSpPr txBox="1"/>
          <p:nvPr/>
        </p:nvSpPr>
        <p:spPr>
          <a:xfrm>
            <a:off x="6248975" y="1021025"/>
            <a:ext cx="25833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(Watson 1991, Einhorn 1993, Zimmerman 2010, Czibere 2012, Gregor – Kováts 2019, Csányi 2019)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2729175" y="4574775"/>
            <a:ext cx="388500" cy="241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191075" y="4387725"/>
            <a:ext cx="22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Women stuck in the household</a:t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important to specifically address the issue of housing of women?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456775"/>
            <a:ext cx="8520600" cy="34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300">
                <a:solidFill>
                  <a:srgbClr val="000000"/>
                </a:solidFill>
              </a:rPr>
              <a:t>Feminization of poverty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</a:pPr>
            <a:r>
              <a:rPr lang="en" sz="1300">
                <a:solidFill>
                  <a:srgbClr val="434343"/>
                </a:solidFill>
              </a:rPr>
              <a:t>Breadwinner model - women becoming dependent on their partners (especially lower class women)</a:t>
            </a:r>
            <a:endParaRPr sz="1300">
              <a:solidFill>
                <a:srgbClr val="434343"/>
              </a:solidFill>
            </a:endParaRPr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</a:pPr>
            <a:r>
              <a:rPr lang="en" sz="1300">
                <a:solidFill>
                  <a:srgbClr val="434343"/>
                </a:solidFill>
              </a:rPr>
              <a:t>Woman stays involved in relationships because of economic reasons</a:t>
            </a:r>
            <a:endParaRPr sz="1300">
              <a:solidFill>
                <a:srgbClr val="434343"/>
              </a:solidFill>
            </a:endParaRPr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</a:pPr>
            <a:r>
              <a:rPr lang="en" sz="1300">
                <a:solidFill>
                  <a:srgbClr val="434343"/>
                </a:solidFill>
              </a:rPr>
              <a:t>Labour market segregation</a:t>
            </a:r>
            <a:endParaRPr sz="1300">
              <a:solidFill>
                <a:srgbClr val="434343"/>
              </a:solidFill>
            </a:endParaRPr>
          </a:p>
          <a:p>
            <a:pPr indent="-31115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■"/>
            </a:pPr>
            <a:r>
              <a:rPr lang="en" sz="1300">
                <a:solidFill>
                  <a:srgbClr val="666666"/>
                </a:solidFill>
              </a:rPr>
              <a:t>The proportion of women on the labour market decreases in line with the number of children (Eurostat 2017) </a:t>
            </a:r>
            <a:endParaRPr sz="1300">
              <a:solidFill>
                <a:srgbClr val="666666"/>
              </a:solidFill>
            </a:endParaRPr>
          </a:p>
          <a:p>
            <a:pPr indent="-31115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■"/>
            </a:pPr>
            <a:r>
              <a:rPr lang="en" sz="1300">
                <a:solidFill>
                  <a:srgbClr val="666666"/>
                </a:solidFill>
              </a:rPr>
              <a:t>Occupational segregation: within and between professions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The crisis of care (Fraser 2016)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</a:pPr>
            <a:r>
              <a:rPr lang="en" sz="1300">
                <a:solidFill>
                  <a:srgbClr val="434343"/>
                </a:solidFill>
              </a:rPr>
              <a:t>Reconciling employment in the market with caring responsibilities (Gregor - Kováts 2018; 2020)</a:t>
            </a:r>
            <a:endParaRPr sz="1300">
              <a:solidFill>
                <a:srgbClr val="434343"/>
              </a:solidFill>
            </a:endParaRPr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</a:pPr>
            <a:r>
              <a:rPr lang="en" sz="1300">
                <a:solidFill>
                  <a:srgbClr val="434343"/>
                </a:solidFill>
              </a:rPr>
              <a:t>“Sandwich generation”</a:t>
            </a:r>
            <a:endParaRPr sz="1300">
              <a:solidFill>
                <a:srgbClr val="434343"/>
              </a:solidFill>
            </a:endParaRPr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○"/>
            </a:pPr>
            <a:r>
              <a:rPr lang="en" sz="1300">
                <a:solidFill>
                  <a:srgbClr val="434343"/>
                </a:solidFill>
              </a:rPr>
              <a:t>Poor institutional and financial care system</a:t>
            </a:r>
            <a:endParaRPr sz="13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rPr lang="en" sz="1300"/>
              <a:t>- 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